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ms-powerpoint.presentation.macroEnabled.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314" r:id="rId5"/>
    <p:sldId id="327" r:id="rId6"/>
    <p:sldId id="326" r:id="rId7"/>
    <p:sldId id="318" r:id="rId8"/>
    <p:sldId id="329" r:id="rId9"/>
    <p:sldId id="328" r:id="rId10"/>
    <p:sldId id="330" r:id="rId11"/>
    <p:sldId id="320" r:id="rId12"/>
    <p:sldId id="316" r:id="rId13"/>
    <p:sldId id="331" r:id="rId14"/>
    <p:sldId id="332" r:id="rId15"/>
    <p:sldId id="335" r:id="rId16"/>
    <p:sldId id="322" r:id="rId17"/>
    <p:sldId id="333" r:id="rId18"/>
    <p:sldId id="321" r:id="rId19"/>
    <p:sldId id="309" r:id="rId20"/>
    <p:sldId id="334" r:id="rId21"/>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106" d="100"/>
          <a:sy n="106" d="100"/>
        </p:scale>
        <p:origin x="792" y="11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B1A7484A-29C6-4262-AC91-E68044B2C58D}" type="datetime1">
              <a:rPr lang="fr-FR" smtClean="0"/>
              <a:t>13/11/2024</a:t>
            </a:fld>
            <a:endParaRPr lang="fr-FR" dirty="0"/>
          </a:p>
        </p:txBody>
      </p:sp>
      <p:sp>
        <p:nvSpPr>
          <p:cNvPr id="4" name="Espace réservé du pied de page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4BF9A36D-7FAC-478F-9944-F324014F6FD1}" type="slidenum">
              <a:rPr lang="fr-FR" smtClean="0"/>
              <a:t>‹N°›</a:t>
            </a:fld>
            <a:endParaRPr lang="fr-FR"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55:00.216"/>
    </inkml:context>
    <inkml:brush xml:id="br0">
      <inkml:brushProperty name="width" value="0.2" units="cm"/>
      <inkml:brushProperty name="height" value="0.2" units="cm"/>
    </inkml:brush>
  </inkml:definitions>
  <inkml:trace contextRef="#ctx0" brushRef="#br0">0 107 24575,'1938'0'0,"-1919"-1"0,0-1 0,33-8 0,34-3 0,-35 13 0,-21 0 0,1-1 0,-1-1 0,39-9 0,-42 6 0,0 1 0,32 0 0,-32 3 0,0-1 0,32-7 0,-15 2 0,-1 2 0,1 1 0,0 3 0,48 5 0,9-1 0,-54-3 0,-9 1 0,0-1 0,-1-2 0,64-12 0,-58 7 0,1 2 0,-1 2 0,1 2 0,48 4 0,10 0 0,1331-3 0,-1410 2 25,0 0 0,0 2 0,0 0 0,26 10 0,-26-7-398,0-1 1,1-2-1,40 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01:08:33.654"/>
    </inkml:context>
    <inkml:brush xml:id="br0">
      <inkml:brushProperty name="width" value="0.2" units="cm"/>
      <inkml:brushProperty name="height" value="0.2" units="cm"/>
    </inkml:brush>
  </inkml:definitions>
  <inkml:trace contextRef="#ctx0" brushRef="#br0">1199 26 24575,'-806'0'0,"788"-1"0,-1 0 0,-34-10 0,33 7 0,0 0 0,-25-1 0,-172 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B7DA54C2-02BB-4E30-B209-2BEF64B3D4B2}" type="datetime1">
              <a:rPr lang="fr-FR" smtClean="0"/>
              <a:t>13/11/2024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D4B9A9E5-4F7F-4A7D-9DE1-899232329269}" type="slidenum">
              <a:rPr lang="fr-FR" smtClean="0"/>
              <a:t>‹N°›</a:t>
            </a:fld>
            <a:endParaRPr lang="fr-FR"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a:t>
            </a:fld>
            <a:endParaRPr lang="fr-FR"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6FCBF-013D-A150-10D0-0B1637CDAB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9DDC76-4FAA-1C55-CD4B-B1B11441EE38}"/>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E2B6C63-9E3E-AA96-69DB-ED3142391FFD}"/>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2235130-21CC-ABB1-A70C-F63FC5B47620}"/>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10</a:t>
            </a:fld>
            <a:endParaRPr lang="fr-FR" dirty="0"/>
          </a:p>
        </p:txBody>
      </p:sp>
    </p:spTree>
    <p:extLst>
      <p:ext uri="{BB962C8B-B14F-4D97-AF65-F5344CB8AC3E}">
        <p14:creationId xmlns:p14="http://schemas.microsoft.com/office/powerpoint/2010/main" val="23369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76C53-1F72-6A34-9AF2-61FC5CB504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57B49E-C63D-71C8-BBD0-AEDF74FAE64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77BD25AD-CAF9-3417-D7BF-980746262709}"/>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94A0AE9-73EC-184C-229D-0693A397A262}"/>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11</a:t>
            </a:fld>
            <a:endParaRPr lang="fr-FR" dirty="0"/>
          </a:p>
        </p:txBody>
      </p:sp>
    </p:spTree>
    <p:extLst>
      <p:ext uri="{BB962C8B-B14F-4D97-AF65-F5344CB8AC3E}">
        <p14:creationId xmlns:p14="http://schemas.microsoft.com/office/powerpoint/2010/main" val="367658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152E3-BC4C-C395-6FC5-E86C0DC9ED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F0A041C-7AF4-7DFA-C18E-313956BAC0CC}"/>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7ADA955C-1C15-D581-8DDB-A5E1DC6226F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04DD0FE-19B7-4111-DDD7-D2D7795C5D49}"/>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12</a:t>
            </a:fld>
            <a:endParaRPr lang="fr-FR" dirty="0"/>
          </a:p>
        </p:txBody>
      </p:sp>
    </p:spTree>
    <p:extLst>
      <p:ext uri="{BB962C8B-B14F-4D97-AF65-F5344CB8AC3E}">
        <p14:creationId xmlns:p14="http://schemas.microsoft.com/office/powerpoint/2010/main" val="3108828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13</a:t>
            </a:fld>
            <a:endParaRPr lang="fr-FR" dirty="0"/>
          </a:p>
        </p:txBody>
      </p:sp>
    </p:spTree>
    <p:extLst>
      <p:ext uri="{BB962C8B-B14F-4D97-AF65-F5344CB8AC3E}">
        <p14:creationId xmlns:p14="http://schemas.microsoft.com/office/powerpoint/2010/main" val="258656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3544-2E11-D122-1DD1-45CA22162E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F5025B-B6B3-DFBA-63AA-3ABC5268578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46BF1C99-3C28-7A1E-BAE7-75522347A43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7856273-600E-C608-E04F-F95BC0B30852}"/>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14</a:t>
            </a:fld>
            <a:endParaRPr lang="fr-FR" dirty="0"/>
          </a:p>
        </p:txBody>
      </p:sp>
    </p:spTree>
    <p:extLst>
      <p:ext uri="{BB962C8B-B14F-4D97-AF65-F5344CB8AC3E}">
        <p14:creationId xmlns:p14="http://schemas.microsoft.com/office/powerpoint/2010/main" val="245820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15</a:t>
            </a:fld>
            <a:endParaRPr lang="fr-FR" dirty="0"/>
          </a:p>
        </p:txBody>
      </p:sp>
    </p:spTree>
    <p:extLst>
      <p:ext uri="{BB962C8B-B14F-4D97-AF65-F5344CB8AC3E}">
        <p14:creationId xmlns:p14="http://schemas.microsoft.com/office/powerpoint/2010/main" val="3984229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16</a:t>
            </a:fld>
            <a:endParaRPr lang="fr-FR" dirty="0"/>
          </a:p>
        </p:txBody>
      </p:sp>
    </p:spTree>
    <p:extLst>
      <p:ext uri="{BB962C8B-B14F-4D97-AF65-F5344CB8AC3E}">
        <p14:creationId xmlns:p14="http://schemas.microsoft.com/office/powerpoint/2010/main" val="2429966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36633-C43E-4BCB-E4E7-53D012C5E9E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70E495-5172-E58C-6ECD-9961F023ABD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896AFDF-5B73-F000-DAED-A977744F4830}"/>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7A65203-2FAB-0FA0-0A67-78BBE5C17A75}"/>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17</a:t>
            </a:fld>
            <a:endParaRPr lang="fr-FR" dirty="0"/>
          </a:p>
        </p:txBody>
      </p:sp>
    </p:spTree>
    <p:extLst>
      <p:ext uri="{BB962C8B-B14F-4D97-AF65-F5344CB8AC3E}">
        <p14:creationId xmlns:p14="http://schemas.microsoft.com/office/powerpoint/2010/main" val="12775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15B2-9B85-9653-6F8E-BF8AE56626F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16C0BD-A79A-44D1-8C2C-F1A9DEF9A944}"/>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C904FB8-08EE-2DB6-F162-694F1923A38A}"/>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F0629F69-A198-77C8-14D1-C1C5841FA0A6}"/>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2</a:t>
            </a:fld>
            <a:endParaRPr lang="fr-FR" dirty="0"/>
          </a:p>
        </p:txBody>
      </p:sp>
    </p:spTree>
    <p:extLst>
      <p:ext uri="{BB962C8B-B14F-4D97-AF65-F5344CB8AC3E}">
        <p14:creationId xmlns:p14="http://schemas.microsoft.com/office/powerpoint/2010/main" val="27615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023C-AFC7-24EE-BB20-AEE6A5C5E2E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785891-1C8A-C908-6683-6C92C24BA0F8}"/>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6542970-78F4-1997-E602-D442953610DB}"/>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FAA4A75-3088-B25B-51EC-EFE753A9CBA5}"/>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3</a:t>
            </a:fld>
            <a:endParaRPr lang="fr-FR" dirty="0"/>
          </a:p>
        </p:txBody>
      </p:sp>
    </p:spTree>
    <p:extLst>
      <p:ext uri="{BB962C8B-B14F-4D97-AF65-F5344CB8AC3E}">
        <p14:creationId xmlns:p14="http://schemas.microsoft.com/office/powerpoint/2010/main" val="197350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4</a:t>
            </a:fld>
            <a:endParaRPr lang="fr-FR"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BEED-7C07-47B0-9E84-7EB912F771A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C879A4-CCFD-AE48-BBBD-81532C6A2C1F}"/>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B77E955-3CC8-F92B-694F-0ADCC46938BC}"/>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958B9D45-E52D-9794-5553-196E1441ED0B}"/>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5</a:t>
            </a:fld>
            <a:endParaRPr lang="fr-FR" dirty="0"/>
          </a:p>
        </p:txBody>
      </p:sp>
    </p:spTree>
    <p:extLst>
      <p:ext uri="{BB962C8B-B14F-4D97-AF65-F5344CB8AC3E}">
        <p14:creationId xmlns:p14="http://schemas.microsoft.com/office/powerpoint/2010/main" val="151899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EC43B-1C91-74AE-5F1B-B1F1077A8F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2E05D4-00AD-C1F2-60CD-E157BB47823F}"/>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99528D0E-EF07-C18C-5750-496802ECEDA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1B9C5468-9FB7-3770-4563-F923724B9F1C}"/>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6</a:t>
            </a:fld>
            <a:endParaRPr lang="fr-FR" dirty="0"/>
          </a:p>
        </p:txBody>
      </p:sp>
    </p:spTree>
    <p:extLst>
      <p:ext uri="{BB962C8B-B14F-4D97-AF65-F5344CB8AC3E}">
        <p14:creationId xmlns:p14="http://schemas.microsoft.com/office/powerpoint/2010/main" val="131508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0D3-FE84-DE07-426D-9FDAA0E39D0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C7E5A9-688A-DB93-F793-EA6467CB2B86}"/>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71E397F3-8F50-57E0-B2FC-E6EA07DF41C6}"/>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5B4B049-5B0C-96D9-7A76-0977D788A3F8}"/>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7</a:t>
            </a:fld>
            <a:endParaRPr lang="fr-FR" dirty="0"/>
          </a:p>
        </p:txBody>
      </p:sp>
    </p:spTree>
    <p:extLst>
      <p:ext uri="{BB962C8B-B14F-4D97-AF65-F5344CB8AC3E}">
        <p14:creationId xmlns:p14="http://schemas.microsoft.com/office/powerpoint/2010/main" val="1961565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8</a:t>
            </a:fld>
            <a:endParaRPr lang="fr-FR" dirty="0"/>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9</a:t>
            </a:fld>
            <a:endParaRPr lang="fr-FR" dirty="0"/>
          </a:p>
        </p:txBody>
      </p:sp>
    </p:spTree>
    <p:extLst>
      <p:ext uri="{BB962C8B-B14F-4D97-AF65-F5344CB8AC3E}">
        <p14:creationId xmlns:p14="http://schemas.microsoft.com/office/powerpoint/2010/main" val="3528550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1">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fr-FR" sz="4800">
                <a:solidFill>
                  <a:schemeClr val="bg1"/>
                </a:solidFill>
              </a:defRPr>
            </a:lvl1pPr>
          </a:lstStyle>
          <a:p>
            <a:pPr rtl="0"/>
            <a:r>
              <a:rPr lang="fr-FR"/>
              <a:t>Cliquez pour ajouter un titre</a:t>
            </a:r>
          </a:p>
        </p:txBody>
      </p:sp>
      <p:pic>
        <p:nvPicPr>
          <p:cNvPr id="7" name="Graphique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du titre et tableau 1">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9" name="Graphique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r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fr-FR" sz="2000" b="0"/>
            </a:lvl1pPr>
            <a:lvl2pPr>
              <a:spcBef>
                <a:spcPts val="0"/>
              </a:spcBef>
              <a:spcAft>
                <a:spcPts val="1200"/>
              </a:spcAft>
              <a:defRPr lang="fr-FR" sz="1800" b="0"/>
            </a:lvl2pPr>
            <a:lvl3pPr>
              <a:spcBef>
                <a:spcPts val="0"/>
              </a:spcBef>
              <a:spcAft>
                <a:spcPts val="1200"/>
              </a:spcAft>
              <a:defRPr lang="fr-FR" sz="1600" b="0"/>
            </a:lvl3pPr>
            <a:lvl4pPr>
              <a:spcBef>
                <a:spcPts val="0"/>
              </a:spcBef>
              <a:spcAft>
                <a:spcPts val="1200"/>
              </a:spcAft>
              <a:defRPr lang="fr-FR" sz="1400" b="0"/>
            </a:lvl4pPr>
            <a:lvl5pPr>
              <a:spcBef>
                <a:spcPts val="0"/>
              </a:spcBef>
              <a:spcAft>
                <a:spcPts val="1200"/>
              </a:spcAft>
              <a:defRPr lang="fr-FR" sz="1400" b="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3" name="Espace réservé de table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fr-FR" sz="2000"/>
            </a:lvl1pPr>
          </a:lstStyle>
          <a:p>
            <a:pPr rtl="0"/>
            <a:r>
              <a:rPr lang="fr-FR"/>
              <a:t>Cliquez sur l’icône pour insérer un tableau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deux Contenus 3">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que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r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fr-FR" sz="2000" b="0"/>
            </a:lvl1pPr>
            <a:lvl2pPr marL="228600">
              <a:spcBef>
                <a:spcPts val="0"/>
              </a:spcBef>
              <a:spcAft>
                <a:spcPts val="1200"/>
              </a:spcAft>
              <a:defRPr lang="fr-FR" sz="2000" b="0"/>
            </a:lvl2pPr>
            <a:lvl3pPr marL="685800">
              <a:spcBef>
                <a:spcPts val="0"/>
              </a:spcBef>
              <a:spcAft>
                <a:spcPts val="1200"/>
              </a:spcAft>
              <a:defRPr lang="fr-FR" sz="1800" b="0"/>
            </a:lvl3pPr>
            <a:lvl4pPr marL="914400">
              <a:spcBef>
                <a:spcPts val="0"/>
              </a:spcBef>
              <a:spcAft>
                <a:spcPts val="1200"/>
              </a:spcAft>
              <a:defRPr lang="fr-FR" sz="1600" b="0"/>
            </a:lvl4pPr>
            <a:lvl5pPr marL="1143000">
              <a:spcBef>
                <a:spcPts val="0"/>
              </a:spcBef>
              <a:spcAft>
                <a:spcPts val="1200"/>
              </a:spcAft>
              <a:defRPr lang="fr-FR" sz="1600" b="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2" name="Espace réservé du contenu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fr-FR" sz="2000" b="1"/>
            </a:lvl1pPr>
            <a:lvl2pPr marL="411480">
              <a:spcBef>
                <a:spcPts val="0"/>
              </a:spcBef>
              <a:spcAft>
                <a:spcPts val="1200"/>
              </a:spcAft>
              <a:defRPr lang="fr-FR" sz="1800" b="1"/>
            </a:lvl2pPr>
            <a:lvl3pPr marL="502920">
              <a:spcBef>
                <a:spcPts val="0"/>
              </a:spcBef>
              <a:spcAft>
                <a:spcPts val="1200"/>
              </a:spcAft>
              <a:defRPr lang="fr-FR" sz="1600" b="1"/>
            </a:lvl3pPr>
            <a:lvl4pPr marL="594360">
              <a:spcBef>
                <a:spcPts val="0"/>
              </a:spcBef>
              <a:spcAft>
                <a:spcPts val="1200"/>
              </a:spcAft>
              <a:defRPr lang="fr-FR" sz="1400" b="1"/>
            </a:lvl4pPr>
            <a:lvl5pPr marL="685800">
              <a:spcBef>
                <a:spcPts val="0"/>
              </a:spcBef>
              <a:spcAft>
                <a:spcPts val="1200"/>
              </a:spcAft>
              <a:defRPr lang="fr-FR" sz="1400" b="1"/>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r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fr-FR" sz="3200"/>
            </a:lvl1pPr>
          </a:lstStyle>
          <a:p>
            <a:pPr rtl="0"/>
            <a:r>
              <a:rPr lang="fr-FR"/>
              <a:t>Cliquez pour ajouter un titre</a:t>
            </a:r>
          </a:p>
        </p:txBody>
      </p:sp>
      <p:sp>
        <p:nvSpPr>
          <p:cNvPr id="9" name="Espace réservé du tableau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fr-FR" sz="2400"/>
            </a:lvl1pPr>
          </a:lstStyle>
          <a:p>
            <a:pPr rtl="0"/>
            <a:r>
              <a:rPr lang="fr-FR"/>
              <a:t>Cliquez sur l'icône pour ajouter un tableau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rmeture 2">
    <p:bg>
      <p:bgPr>
        <a:solidFill>
          <a:schemeClr val="tx1"/>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fr-FR" sz="4800">
                <a:solidFill>
                  <a:schemeClr val="bg1"/>
                </a:solidFill>
              </a:defRPr>
            </a:lvl1pPr>
          </a:lstStyle>
          <a:p>
            <a:pPr rtl="0"/>
            <a:r>
              <a:rPr lang="fr-FR"/>
              <a:t>Cliquez pour ajouter un titre</a:t>
            </a:r>
          </a:p>
        </p:txBody>
      </p:sp>
      <p:sp>
        <p:nvSpPr>
          <p:cNvPr id="8" name="Espace réservé du contenu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fr-F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fr-F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fr-F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fr-F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fr-FR" sz="1200" baseline="0">
                <a:solidFill>
                  <a:schemeClr val="bg1"/>
                </a:solidFill>
              </a:defRPr>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pic>
        <p:nvPicPr>
          <p:cNvPr id="2" name="Graphique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que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r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fr-FR" sz="3200"/>
            </a:lvl1pPr>
          </a:lstStyle>
          <a:p>
            <a:pPr rtl="0"/>
            <a:r>
              <a:rPr lang="fr-FR"/>
              <a:t>Cliquez pour ajouter un titre</a:t>
            </a:r>
          </a:p>
        </p:txBody>
      </p:sp>
      <p:sp>
        <p:nvSpPr>
          <p:cNvPr id="8" name="Espace réservé du contenu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fr-FR" sz="2000"/>
            </a:lvl1pPr>
            <a:lvl2pPr>
              <a:lnSpc>
                <a:spcPct val="120000"/>
              </a:lnSpc>
              <a:defRPr lang="fr-FR" sz="1800"/>
            </a:lvl2pPr>
            <a:lvl3pPr>
              <a:lnSpc>
                <a:spcPct val="120000"/>
              </a:lnSpc>
              <a:defRPr lang="fr-FR" sz="1600"/>
            </a:lvl3pPr>
            <a:lvl4pPr>
              <a:lnSpc>
                <a:spcPct val="120000"/>
              </a:lnSpc>
              <a:defRPr lang="fr-FR" sz="1400"/>
            </a:lvl4pPr>
            <a:lvl5pPr>
              <a:lnSpc>
                <a:spcPct val="120000"/>
              </a:lnSpc>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section">
    <p:bg>
      <p:bgPr>
        <a:solidFill>
          <a:schemeClr val="tx1"/>
        </a:solidFill>
        <a:effectLst/>
      </p:bgPr>
    </p:bg>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r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fr-FR" sz="4800">
                <a:solidFill>
                  <a:schemeClr val="bg1"/>
                </a:solidFill>
              </a:defRPr>
            </a:lvl1pPr>
          </a:lstStyle>
          <a:p>
            <a:pPr rtl="0"/>
            <a:r>
              <a:rPr lang="fr-FR"/>
              <a:t>Cliquez pour ajouter un titre</a:t>
            </a:r>
          </a:p>
        </p:txBody>
      </p:sp>
      <p:sp>
        <p:nvSpPr>
          <p:cNvPr id="9" name="Espace réservé d’image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fr-FR" sz="2000">
                <a:solidFill>
                  <a:schemeClr val="bg1"/>
                </a:solidFill>
              </a:defRPr>
            </a:lvl1pPr>
          </a:lstStyle>
          <a:p>
            <a:pPr rtl="0"/>
            <a:r>
              <a:rPr lang="fr-FR"/>
              <a:t>Cliquez sur l’icône pour insérer une image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ue d’ensemble">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r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fr-FR" sz="4800"/>
            </a:lvl1pPr>
          </a:lstStyle>
          <a:p>
            <a:pPr rtl="0"/>
            <a:r>
              <a:rPr lang="fr-FR"/>
              <a:t>Cliquez pour ajouter un titre</a:t>
            </a:r>
          </a:p>
        </p:txBody>
      </p:sp>
      <p:sp>
        <p:nvSpPr>
          <p:cNvPr id="12" name="Espace réservé d’image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fr-FR" sz="2000"/>
            </a:lvl1pPr>
          </a:lstStyle>
          <a:p>
            <a:pPr rtl="0"/>
            <a:r>
              <a:rPr lang="fr-FR"/>
              <a:t>Cliquez sur l'icône pour ajouter une image</a:t>
            </a:r>
          </a:p>
        </p:txBody>
      </p:sp>
      <p:sp>
        <p:nvSpPr>
          <p:cNvPr id="10" name="Espace réservé du contenu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fr-FR" sz="2000"/>
            </a:lvl1pPr>
            <a:lvl2pPr marL="457200" indent="0">
              <a:buNone/>
              <a:defRPr lang="fr-FR" sz="1800"/>
            </a:lvl2pPr>
            <a:lvl3pPr marL="914400" indent="0">
              <a:buNone/>
              <a:defRPr lang="fr-FR" sz="1600"/>
            </a:lvl3pPr>
            <a:lvl4pPr marL="1371600" indent="0">
              <a:buNone/>
              <a:defRPr lang="fr-FR" sz="1400"/>
            </a:lvl4pPr>
            <a:lvl5pPr marL="1828800" indent="0">
              <a:buNone/>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que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r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fr-FR" sz="2000"/>
            </a:lvl1pPr>
            <a:lvl2pPr>
              <a:spcBef>
                <a:spcPts val="0"/>
              </a:spcBef>
              <a:spcAft>
                <a:spcPts val="1200"/>
              </a:spcAft>
              <a:defRPr lang="fr-FR" sz="1800"/>
            </a:lvl2pPr>
            <a:lvl3pPr>
              <a:spcBef>
                <a:spcPts val="0"/>
              </a:spcBef>
              <a:spcAft>
                <a:spcPts val="1200"/>
              </a:spcAft>
              <a:defRPr lang="fr-FR" sz="1600"/>
            </a:lvl3pPr>
            <a:lvl4pPr>
              <a:spcBef>
                <a:spcPts val="0"/>
              </a:spcBef>
              <a:spcAft>
                <a:spcPts val="1200"/>
              </a:spcAft>
              <a:defRPr lang="fr-FR" sz="1400"/>
            </a:lvl4pPr>
            <a:lvl5pPr>
              <a:spcBef>
                <a:spcPts val="0"/>
              </a:spcBef>
              <a:spcAft>
                <a:spcPts val="1200"/>
              </a:spcAft>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du titre et image de gauche 1">
    <p:bg>
      <p:bgPr>
        <a:solidFill>
          <a:schemeClr val="tx1"/>
        </a:solidFill>
        <a:effectLst/>
      </p:bgPr>
    </p:bg>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r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fr-FR" sz="4800">
                <a:solidFill>
                  <a:schemeClr val="bg1"/>
                </a:solidFill>
              </a:defRPr>
            </a:lvl1pPr>
          </a:lstStyle>
          <a:p>
            <a:pPr rtl="0"/>
            <a:r>
              <a:rPr lang="fr-FR"/>
              <a:t>Modifiez le style du titre</a:t>
            </a:r>
            <a:endParaRPr lang="fr-FR" dirty="0"/>
          </a:p>
        </p:txBody>
      </p:sp>
      <p:sp>
        <p:nvSpPr>
          <p:cNvPr id="11" name="Espace réservé d’image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fr-FR" sz="2000">
                <a:solidFill>
                  <a:schemeClr val="bg1"/>
                </a:solidFill>
              </a:defRPr>
            </a:lvl1pPr>
          </a:lstStyle>
          <a:p>
            <a:pPr rtl="0"/>
            <a:r>
              <a:rPr lang="fr-FR"/>
              <a:t>Cliquez sur l'icône pour ajouter une image</a:t>
            </a:r>
          </a:p>
        </p:txBody>
      </p:sp>
      <p:sp>
        <p:nvSpPr>
          <p:cNvPr id="9" name="Espace réservé du contenu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fr-FR" sz="2000">
                <a:solidFill>
                  <a:schemeClr val="bg1"/>
                </a:solidFill>
              </a:defRPr>
            </a:lvl1pPr>
            <a:lvl2pPr marL="742950" indent="-285750">
              <a:spcBef>
                <a:spcPts val="0"/>
              </a:spcBef>
              <a:spcAft>
                <a:spcPts val="1200"/>
              </a:spcAft>
              <a:buFont typeface="Arial" panose="020B0604020202020204" pitchFamily="34" charset="0"/>
              <a:buChar char="•"/>
              <a:defRPr lang="fr-FR" sz="1800">
                <a:solidFill>
                  <a:schemeClr val="bg1"/>
                </a:solidFill>
              </a:defRPr>
            </a:lvl2pPr>
            <a:lvl3pPr marL="1200150" indent="-285750">
              <a:spcBef>
                <a:spcPts val="0"/>
              </a:spcBef>
              <a:spcAft>
                <a:spcPts val="1200"/>
              </a:spcAft>
              <a:buFont typeface="Arial" panose="020B0604020202020204" pitchFamily="34" charset="0"/>
              <a:buChar char="•"/>
              <a:defRPr lang="fr-FR" sz="1600">
                <a:solidFill>
                  <a:schemeClr val="bg1"/>
                </a:solidFill>
              </a:defRPr>
            </a:lvl3pPr>
            <a:lvl4pPr marL="1657350" indent="-285750">
              <a:spcBef>
                <a:spcPts val="0"/>
              </a:spcBef>
              <a:spcAft>
                <a:spcPts val="1200"/>
              </a:spcAft>
              <a:buFont typeface="Arial" panose="020B0604020202020204" pitchFamily="34" charset="0"/>
              <a:buChar char="•"/>
              <a:defRPr lang="fr-FR" sz="1400">
                <a:solidFill>
                  <a:schemeClr val="bg1"/>
                </a:solidFill>
              </a:defRPr>
            </a:lvl4pPr>
            <a:lvl5pPr marL="2114550" indent="-285750">
              <a:spcBef>
                <a:spcPts val="0"/>
              </a:spcBef>
              <a:spcAft>
                <a:spcPts val="1200"/>
              </a:spcAft>
              <a:buFont typeface="Arial" panose="020B0604020202020204" pitchFamily="34" charset="0"/>
              <a:buChar char="•"/>
              <a:defRPr lang="fr-FR" sz="1400">
                <a:solidFill>
                  <a:schemeClr val="bg1"/>
                </a:solidFill>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deux contenus 1">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que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r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fr-FR" sz="2000"/>
            </a:lvl1pPr>
            <a:lvl2pPr>
              <a:spcBef>
                <a:spcPts val="0"/>
              </a:spcBef>
              <a:spcAft>
                <a:spcPts val="1200"/>
              </a:spcAft>
              <a:defRPr lang="fr-FR" sz="1800"/>
            </a:lvl2pPr>
            <a:lvl3pPr>
              <a:spcBef>
                <a:spcPts val="0"/>
              </a:spcBef>
              <a:spcAft>
                <a:spcPts val="1200"/>
              </a:spcAft>
              <a:defRPr lang="fr-FR" sz="1600"/>
            </a:lvl3pPr>
            <a:lvl4pPr>
              <a:spcBef>
                <a:spcPts val="0"/>
              </a:spcBef>
              <a:spcAft>
                <a:spcPts val="1200"/>
              </a:spcAft>
              <a:defRPr lang="fr-FR" sz="1400"/>
            </a:lvl4pPr>
            <a:lvl5pPr>
              <a:spcBef>
                <a:spcPts val="0"/>
              </a:spcBef>
              <a:spcAft>
                <a:spcPts val="1200"/>
              </a:spcAft>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2" name="Espace réservé du contenu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fr-FR" sz="2000"/>
            </a:lvl1pPr>
            <a:lvl2pPr>
              <a:spcBef>
                <a:spcPts val="0"/>
              </a:spcBef>
              <a:spcAft>
                <a:spcPts val="1200"/>
              </a:spcAft>
              <a:defRPr lang="fr-FR" sz="1800"/>
            </a:lvl2pPr>
            <a:lvl3pPr>
              <a:spcBef>
                <a:spcPts val="0"/>
              </a:spcBef>
              <a:spcAft>
                <a:spcPts val="1200"/>
              </a:spcAft>
              <a:defRPr lang="fr-FR" sz="1600"/>
            </a:lvl3pPr>
            <a:lvl4pPr>
              <a:spcBef>
                <a:spcPts val="0"/>
              </a:spcBef>
              <a:spcAft>
                <a:spcPts val="1200"/>
              </a:spcAft>
              <a:defRPr lang="fr-FR" sz="1400"/>
            </a:lvl4pPr>
            <a:lvl5pPr>
              <a:spcBef>
                <a:spcPts val="0"/>
              </a:spcBef>
              <a:spcAft>
                <a:spcPts val="1200"/>
              </a:spcAft>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deux Contenu 2">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que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r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fr-FR" sz="2000" b="1"/>
            </a:lvl1pPr>
            <a:lvl2pPr>
              <a:spcBef>
                <a:spcPts val="0"/>
              </a:spcBef>
              <a:spcAft>
                <a:spcPts val="1200"/>
              </a:spcAft>
              <a:defRPr lang="fr-FR" sz="1800" b="1"/>
            </a:lvl2pPr>
            <a:lvl3pPr>
              <a:spcBef>
                <a:spcPts val="0"/>
              </a:spcBef>
              <a:spcAft>
                <a:spcPts val="1200"/>
              </a:spcAft>
              <a:defRPr lang="fr-FR" sz="1600" b="1"/>
            </a:lvl3pPr>
            <a:lvl4pPr>
              <a:spcBef>
                <a:spcPts val="0"/>
              </a:spcBef>
              <a:spcAft>
                <a:spcPts val="1200"/>
              </a:spcAft>
              <a:defRPr lang="fr-FR" sz="1400" b="1"/>
            </a:lvl4pPr>
            <a:lvl5pPr>
              <a:spcBef>
                <a:spcPts val="0"/>
              </a:spcBef>
              <a:spcAft>
                <a:spcPts val="1200"/>
              </a:spcAft>
              <a:defRPr lang="fr-FR" sz="1400" b="1"/>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2" name="Espace réservé du contenu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fr-FR" sz="2000"/>
            </a:lvl1pPr>
            <a:lvl2pPr>
              <a:spcBef>
                <a:spcPts val="0"/>
              </a:spcBef>
              <a:spcAft>
                <a:spcPts val="1200"/>
              </a:spcAft>
              <a:defRPr lang="fr-FR" sz="1800"/>
            </a:lvl2pPr>
            <a:lvl3pPr>
              <a:spcBef>
                <a:spcPts val="0"/>
              </a:spcBef>
              <a:spcAft>
                <a:spcPts val="1200"/>
              </a:spcAft>
              <a:defRPr lang="fr-FR" sz="1600"/>
            </a:lvl3pPr>
            <a:lvl4pPr>
              <a:spcBef>
                <a:spcPts val="0"/>
              </a:spcBef>
              <a:spcAft>
                <a:spcPts val="1200"/>
              </a:spcAft>
              <a:defRPr lang="fr-FR" sz="1400"/>
            </a:lvl4pPr>
            <a:lvl5pPr>
              <a:spcBef>
                <a:spcPts val="0"/>
              </a:spcBef>
              <a:spcAft>
                <a:spcPts val="1200"/>
              </a:spcAft>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du titre et image droite">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r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fr-FR" sz="3200"/>
            </a:lvl1pPr>
          </a:lstStyle>
          <a:p>
            <a:pPr rtl="0"/>
            <a:r>
              <a:rPr lang="fr-FR"/>
              <a:t>Cliquez pour ajouter un titre</a:t>
            </a:r>
          </a:p>
        </p:txBody>
      </p:sp>
      <p:sp>
        <p:nvSpPr>
          <p:cNvPr id="10" name="Espace réservé du contenu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fr-FR" sz="2000" b="0"/>
            </a:lvl1pPr>
            <a:lvl2pPr>
              <a:spcBef>
                <a:spcPts val="0"/>
              </a:spcBef>
              <a:spcAft>
                <a:spcPts val="1200"/>
              </a:spcAft>
              <a:defRPr lang="fr-FR" sz="1800" b="0"/>
            </a:lvl2pPr>
            <a:lvl3pPr>
              <a:spcBef>
                <a:spcPts val="0"/>
              </a:spcBef>
              <a:spcAft>
                <a:spcPts val="1200"/>
              </a:spcAft>
              <a:defRPr lang="fr-FR" sz="1600" b="0"/>
            </a:lvl3pPr>
            <a:lvl4pPr>
              <a:spcBef>
                <a:spcPts val="0"/>
              </a:spcBef>
              <a:spcAft>
                <a:spcPts val="1200"/>
              </a:spcAft>
              <a:defRPr lang="fr-FR" sz="1400" b="0"/>
            </a:lvl4pPr>
            <a:lvl5pPr>
              <a:spcBef>
                <a:spcPts val="0"/>
              </a:spcBef>
              <a:spcAft>
                <a:spcPts val="1200"/>
              </a:spcAft>
              <a:defRPr lang="fr-FR" sz="1400" b="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
        <p:nvSpPr>
          <p:cNvPr id="12" name="Espace réservé d’image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fr-FR" sz="2000"/>
            </a:lvl1pPr>
          </a:lstStyle>
          <a:p>
            <a:pPr rtl="0"/>
            <a:r>
              <a:rPr lang="fr-FR"/>
              <a:t>Cliquez sur l'icône pour ajouter une image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fr-FR" sz="900">
                <a:solidFill>
                  <a:schemeClr val="tx1">
                    <a:tint val="75000"/>
                  </a:schemeClr>
                </a:solidFill>
              </a:defRPr>
            </a:lvl1pPr>
          </a:lstStyle>
          <a:p>
            <a:pPr rtl="0"/>
            <a:endParaRPr lang="fr-FR" dirty="0"/>
          </a:p>
        </p:txBody>
      </p:sp>
      <p:sp>
        <p:nvSpPr>
          <p:cNvPr id="5" name="Espace réservé du pied de page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fr-FR" sz="900">
                <a:solidFill>
                  <a:schemeClr val="tx1">
                    <a:tint val="75000"/>
                  </a:schemeClr>
                </a:solidFill>
              </a:defRPr>
            </a:lvl1pPr>
          </a:lstStyle>
          <a:p>
            <a:pPr rtl="0"/>
            <a:r>
              <a:rPr lang="fr-FR"/>
              <a:t>Pitch Deck</a:t>
            </a:r>
          </a:p>
        </p:txBody>
      </p:sp>
      <p:sp>
        <p:nvSpPr>
          <p:cNvPr id="6" name="Espace réservé du numéro de diapositive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fr-FR" sz="900">
                <a:solidFill>
                  <a:schemeClr val="tx1">
                    <a:tint val="75000"/>
                  </a:schemeClr>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fr-F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hyperlink" Target="https://www.jpl.nasa.gov/missions/mars-climate-orbiter/" TargetMode="External"/><Relationship Id="rId13" Type="http://schemas.openxmlformats.org/officeDocument/2006/relationships/hyperlink" Target="https://www.bleepingcomputer.com/news/microsoft/microsoft-says-they-can-recover-files-deleted-by-windows-10-october-2018-update" TargetMode="External"/><Relationship Id="rId3" Type="http://schemas.openxmlformats.org/officeDocument/2006/relationships/image" Target="../media/image25.png"/><Relationship Id="rId7" Type="http://schemas.openxmlformats.org/officeDocument/2006/relationships/hyperlink" Target="https://www.simscale.com/blog/nasa-mars-climate-orbiter-metric/" TargetMode="External"/><Relationship Id="rId12" Type="http://schemas.openxmlformats.org/officeDocument/2006/relationships/hyperlink" Target="https://en.wikipedia.org/wiki/Windows_10,_version_1809"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dougseven.com/2014/04/17/knightmare-a-devops-cautionary-tale/" TargetMode="External"/><Relationship Id="rId11" Type="http://schemas.openxmlformats.org/officeDocument/2006/relationships/hyperlink" Target="https://www.bbc.com/news/world-us-canada-42677604" TargetMode="External"/><Relationship Id="rId5" Type="http://schemas.openxmlformats.org/officeDocument/2006/relationships/hyperlink" Target="https://www.wsj.com/articles/SB10000872396390443866404577564772083961412" TargetMode="External"/><Relationship Id="rId15" Type="http://schemas.openxmlformats.org/officeDocument/2006/relationships/hyperlink" Target="https://www.trustedreviews.com/news/ubisoft-offers-full-list-of-known-assassin-s-creed-unity-bugs-2920964" TargetMode="External"/><Relationship Id="rId10" Type="http://schemas.openxmlformats.org/officeDocument/2006/relationships/hyperlink" Target="https://www.datacenterknowledge.com/outages/aws-outage-that-broke-the-internet-caused-by-mistyped-command" TargetMode="External"/><Relationship Id="rId4" Type="http://schemas.openxmlformats.org/officeDocument/2006/relationships/image" Target="../media/image53.svg"/><Relationship Id="rId9" Type="http://schemas.openxmlformats.org/officeDocument/2006/relationships/hyperlink" Target="https://aws.amazon.com/message/41926/" TargetMode="External"/><Relationship Id="rId14" Type="http://schemas.openxmlformats.org/officeDocument/2006/relationships/hyperlink" Target="https://community.lecrabeinfo.net/topic/8254-windows-10-1809-le-bug-est-corrig&#233;-microsoft-sexpliqu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440D96-BFFB-05BD-30ED-0352500CD058}"/>
              </a:ext>
            </a:extLst>
          </p:cNvPr>
          <p:cNvSpPr>
            <a:spLocks noGrp="1"/>
          </p:cNvSpPr>
          <p:nvPr>
            <p:ph type="title"/>
          </p:nvPr>
        </p:nvSpPr>
        <p:spPr>
          <a:xfrm>
            <a:off x="5205743" y="2366275"/>
            <a:ext cx="6030463" cy="2857575"/>
          </a:xfrm>
        </p:spPr>
        <p:txBody>
          <a:bodyPr rtlCol="0">
            <a:normAutofit/>
          </a:bodyPr>
          <a:lstStyle>
            <a:defPPr>
              <a:defRPr lang="fr-FR"/>
            </a:defPPr>
          </a:lstStyle>
          <a:p>
            <a:pPr algn="ctr" rtl="0"/>
            <a:r>
              <a:rPr lang="fr-FR" dirty="0"/>
              <a:t>Les meilleurs échecs de tests en entreprise</a:t>
            </a:r>
          </a:p>
        </p:txBody>
      </p:sp>
      <p:sp>
        <p:nvSpPr>
          <p:cNvPr id="3" name="ZoneTexte 2">
            <a:extLst>
              <a:ext uri="{FF2B5EF4-FFF2-40B4-BE49-F238E27FC236}">
                <a16:creationId xmlns:a16="http://schemas.microsoft.com/office/drawing/2014/main" id="{A1066EF2-6671-9531-6BB3-68E6B3141C01}"/>
              </a:ext>
            </a:extLst>
          </p:cNvPr>
          <p:cNvSpPr txBox="1"/>
          <p:nvPr/>
        </p:nvSpPr>
        <p:spPr>
          <a:xfrm>
            <a:off x="6396700" y="5468294"/>
            <a:ext cx="3648547" cy="380245"/>
          </a:xfrm>
          <a:prstGeom prst="rect">
            <a:avLst/>
          </a:prstGeom>
          <a:noFill/>
        </p:spPr>
        <p:txBody>
          <a:bodyPr wrap="square" rtlCol="0">
            <a:spAutoFit/>
          </a:bodyPr>
          <a:lstStyle/>
          <a:p>
            <a:pPr algn="ctr"/>
            <a:r>
              <a:rPr lang="fr-FR" dirty="0">
                <a:solidFill>
                  <a:schemeClr val="bg1"/>
                </a:solidFill>
              </a:rPr>
              <a:t>Paul Boulesteix – 14 novembre</a:t>
            </a:r>
          </a:p>
        </p:txBody>
      </p:sp>
      <p:sp>
        <p:nvSpPr>
          <p:cNvPr id="4" name="ZoneTexte 3">
            <a:extLst>
              <a:ext uri="{FF2B5EF4-FFF2-40B4-BE49-F238E27FC236}">
                <a16:creationId xmlns:a16="http://schemas.microsoft.com/office/drawing/2014/main" id="{A07FF35E-AFBA-B2F2-1E75-99B1EE468C13}"/>
              </a:ext>
            </a:extLst>
          </p:cNvPr>
          <p:cNvSpPr txBox="1"/>
          <p:nvPr/>
        </p:nvSpPr>
        <p:spPr>
          <a:xfrm>
            <a:off x="0" y="6488668"/>
            <a:ext cx="6030463" cy="369332"/>
          </a:xfrm>
          <a:prstGeom prst="rect">
            <a:avLst/>
          </a:prstGeom>
          <a:noFill/>
        </p:spPr>
        <p:txBody>
          <a:bodyPr wrap="square" rtlCol="0">
            <a:spAutoFit/>
          </a:bodyPr>
          <a:lstStyle/>
          <a:p>
            <a:r>
              <a:rPr lang="fr-FR" i="1" dirty="0">
                <a:solidFill>
                  <a:schemeClr val="tx1">
                    <a:lumMod val="50000"/>
                    <a:lumOff val="50000"/>
                  </a:schemeClr>
                </a:solidFill>
              </a:rPr>
              <a:t>Graphic design </a:t>
            </a:r>
            <a:r>
              <a:rPr lang="fr-FR" i="1" dirty="0" err="1">
                <a:solidFill>
                  <a:schemeClr val="tx1">
                    <a:lumMod val="50000"/>
                    <a:lumOff val="50000"/>
                  </a:schemeClr>
                </a:solidFill>
              </a:rPr>
              <a:t>is</a:t>
            </a:r>
            <a:r>
              <a:rPr lang="fr-FR" i="1" dirty="0">
                <a:solidFill>
                  <a:schemeClr val="tx1">
                    <a:lumMod val="50000"/>
                    <a:lumOff val="50000"/>
                  </a:schemeClr>
                </a:solidFill>
              </a:rPr>
              <a:t> </a:t>
            </a:r>
            <a:r>
              <a:rPr lang="fr-FR" i="1" dirty="0" err="1">
                <a:solidFill>
                  <a:schemeClr val="tx1">
                    <a:lumMod val="50000"/>
                    <a:lumOff val="50000"/>
                  </a:schemeClr>
                </a:solidFill>
              </a:rPr>
              <a:t>my</a:t>
            </a:r>
            <a:r>
              <a:rPr lang="fr-FR" i="1" dirty="0">
                <a:solidFill>
                  <a:schemeClr val="tx1">
                    <a:lumMod val="50000"/>
                    <a:lumOff val="50000"/>
                  </a:schemeClr>
                </a:solidFill>
              </a:rPr>
              <a:t> passion + </a:t>
            </a:r>
            <a:r>
              <a:rPr lang="fr-FR" i="1" dirty="0" err="1">
                <a:solidFill>
                  <a:schemeClr val="tx1">
                    <a:lumMod val="50000"/>
                    <a:lumOff val="50000"/>
                  </a:schemeClr>
                </a:solidFill>
              </a:rPr>
              <a:t>dead</a:t>
            </a:r>
            <a:r>
              <a:rPr lang="fr-FR" i="1" dirty="0">
                <a:solidFill>
                  <a:schemeClr val="tx1">
                    <a:lumMod val="50000"/>
                    <a:lumOff val="50000"/>
                  </a:schemeClr>
                </a:solidFill>
              </a:rPr>
              <a:t> memes </a:t>
            </a:r>
            <a:r>
              <a:rPr lang="fr-FR" i="1" dirty="0" err="1">
                <a:solidFill>
                  <a:schemeClr val="tx1">
                    <a:lumMod val="50000"/>
                    <a:lumOff val="50000"/>
                  </a:schemeClr>
                </a:solidFill>
              </a:rPr>
              <a:t>edition</a:t>
            </a:r>
            <a:endParaRPr lang="fr-FR" i="1" dirty="0">
              <a:solidFill>
                <a:schemeClr val="tx1">
                  <a:lumMod val="50000"/>
                  <a:lumOff val="50000"/>
                </a:schemeClr>
              </a:solidFill>
            </a:endParaRPr>
          </a:p>
        </p:txBody>
      </p:sp>
      <p:sp>
        <p:nvSpPr>
          <p:cNvPr id="5" name="ZoneTexte 4">
            <a:extLst>
              <a:ext uri="{FF2B5EF4-FFF2-40B4-BE49-F238E27FC236}">
                <a16:creationId xmlns:a16="http://schemas.microsoft.com/office/drawing/2014/main" id="{B74B3F8F-0B77-3669-F9E2-DDB1DA78EB89}"/>
              </a:ext>
            </a:extLst>
          </p:cNvPr>
          <p:cNvSpPr txBox="1"/>
          <p:nvPr/>
        </p:nvSpPr>
        <p:spPr>
          <a:xfrm>
            <a:off x="5205743" y="6611779"/>
            <a:ext cx="4252293" cy="246221"/>
          </a:xfrm>
          <a:prstGeom prst="rect">
            <a:avLst/>
          </a:prstGeom>
          <a:noFill/>
        </p:spPr>
        <p:txBody>
          <a:bodyPr wrap="square" rtlCol="0">
            <a:spAutoFit/>
          </a:bodyPr>
          <a:lstStyle/>
          <a:p>
            <a:r>
              <a:rPr lang="fr-FR" sz="1000" dirty="0">
                <a:solidFill>
                  <a:schemeClr val="tx1">
                    <a:lumMod val="50000"/>
                    <a:lumOff val="50000"/>
                  </a:schemeClr>
                </a:solidFill>
              </a:rPr>
              <a:t>And </a:t>
            </a:r>
            <a:r>
              <a:rPr lang="fr-FR" sz="1000" dirty="0" err="1">
                <a:solidFill>
                  <a:schemeClr val="tx1">
                    <a:lumMod val="50000"/>
                    <a:lumOff val="50000"/>
                  </a:schemeClr>
                </a:solidFill>
              </a:rPr>
              <a:t>maybe</a:t>
            </a:r>
            <a:r>
              <a:rPr lang="fr-FR" sz="1000" dirty="0">
                <a:solidFill>
                  <a:schemeClr val="tx1">
                    <a:lumMod val="50000"/>
                    <a:lumOff val="50000"/>
                  </a:schemeClr>
                </a:solidFill>
              </a:rPr>
              <a:t> a bit of </a:t>
            </a:r>
            <a:r>
              <a:rPr lang="fr-FR" sz="1000" dirty="0" err="1">
                <a:solidFill>
                  <a:schemeClr val="tx1">
                    <a:lumMod val="50000"/>
                    <a:lumOff val="50000"/>
                  </a:schemeClr>
                </a:solidFill>
              </a:rPr>
              <a:t>sleep</a:t>
            </a:r>
            <a:r>
              <a:rPr lang="fr-FR" sz="1000" dirty="0">
                <a:solidFill>
                  <a:schemeClr val="tx1">
                    <a:lumMod val="50000"/>
                    <a:lumOff val="50000"/>
                  </a:schemeClr>
                </a:solidFill>
              </a:rPr>
              <a:t> </a:t>
            </a:r>
            <a:r>
              <a:rPr lang="fr-FR" sz="1000" dirty="0" err="1">
                <a:solidFill>
                  <a:schemeClr val="tx1">
                    <a:lumMod val="50000"/>
                    <a:lumOff val="50000"/>
                  </a:schemeClr>
                </a:solidFill>
              </a:rPr>
              <a:t>deprivation</a:t>
            </a:r>
            <a:endParaRPr lang="fr-FR" sz="1000" dirty="0">
              <a:solidFill>
                <a:schemeClr val="tx1">
                  <a:lumMod val="50000"/>
                  <a:lumOff val="50000"/>
                </a:schemeClr>
              </a:solidFill>
            </a:endParaRP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14F7-2122-501C-FE7B-2E8A7F16CF02}"/>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3FA9523-5A58-B7BC-2F4A-E160A82BA893}"/>
              </a:ext>
            </a:extLst>
          </p:cNvPr>
          <p:cNvPicPr>
            <a:picLocks noChangeAspect="1"/>
          </p:cNvPicPr>
          <p:nvPr/>
        </p:nvPicPr>
        <p:blipFill>
          <a:blip r:embed="rId3"/>
          <a:stretch>
            <a:fillRect/>
          </a:stretch>
        </p:blipFill>
        <p:spPr>
          <a:xfrm>
            <a:off x="-1" y="2826043"/>
            <a:ext cx="7761677" cy="5920181"/>
          </a:xfrm>
          <a:prstGeom prst="rect">
            <a:avLst/>
          </a:prstGeom>
        </p:spPr>
      </p:pic>
      <p:sp>
        <p:nvSpPr>
          <p:cNvPr id="2" name="Titre 1">
            <a:extLst>
              <a:ext uri="{FF2B5EF4-FFF2-40B4-BE49-F238E27FC236}">
                <a16:creationId xmlns:a16="http://schemas.microsoft.com/office/drawing/2014/main" id="{92BC9BA6-16EA-8CD6-F2B2-A9B14CC938A0}"/>
              </a:ext>
            </a:extLst>
          </p:cNvPr>
          <p:cNvSpPr>
            <a:spLocks noGrp="1"/>
          </p:cNvSpPr>
          <p:nvPr>
            <p:ph type="title"/>
          </p:nvPr>
        </p:nvSpPr>
        <p:spPr>
          <a:xfrm>
            <a:off x="416458" y="-44092"/>
            <a:ext cx="9813958" cy="1646555"/>
          </a:xfrm>
        </p:spPr>
        <p:txBody>
          <a:bodyPr rtlCol="0"/>
          <a:lstStyle>
            <a:defPPr>
              <a:defRPr lang="fr-FR"/>
            </a:defPPr>
          </a:lstStyle>
          <a:p>
            <a:pPr rtl="0"/>
            <a:r>
              <a:rPr lang="fr-FR" sz="3200" dirty="0"/>
              <a:t>Quatrième exemple: Hawaii et les missiles</a:t>
            </a:r>
          </a:p>
        </p:txBody>
      </p:sp>
      <p:sp>
        <p:nvSpPr>
          <p:cNvPr id="6" name="ZoneTexte 5">
            <a:extLst>
              <a:ext uri="{FF2B5EF4-FFF2-40B4-BE49-F238E27FC236}">
                <a16:creationId xmlns:a16="http://schemas.microsoft.com/office/drawing/2014/main" id="{ECD77680-7D2D-8590-44B6-D28B88F8A59D}"/>
              </a:ext>
            </a:extLst>
          </p:cNvPr>
          <p:cNvSpPr txBox="1"/>
          <p:nvPr/>
        </p:nvSpPr>
        <p:spPr>
          <a:xfrm>
            <a:off x="416458" y="1067810"/>
            <a:ext cx="9623834" cy="646331"/>
          </a:xfrm>
          <a:prstGeom prst="rect">
            <a:avLst/>
          </a:prstGeom>
          <a:noFill/>
        </p:spPr>
        <p:txBody>
          <a:bodyPr wrap="square" rtlCol="0">
            <a:spAutoFit/>
          </a:bodyPr>
          <a:lstStyle/>
          <a:p>
            <a:r>
              <a:rPr lang="fr-FR" b="1" dirty="0"/>
              <a:t>Le rappel de bien différencier les tests des versions « live »</a:t>
            </a:r>
          </a:p>
          <a:p>
            <a:endParaRPr lang="fr-FR" dirty="0"/>
          </a:p>
        </p:txBody>
      </p:sp>
      <p:pic>
        <p:nvPicPr>
          <p:cNvPr id="8196" name="Picture 4" descr="North Korea fires intercontinental ballistic missile">
            <a:extLst>
              <a:ext uri="{FF2B5EF4-FFF2-40B4-BE49-F238E27FC236}">
                <a16:creationId xmlns:a16="http://schemas.microsoft.com/office/drawing/2014/main" id="{9E069FB9-B6E7-1933-B149-4FCCEC7A4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471" y="4807390"/>
            <a:ext cx="3645529" cy="20506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at we should take from the Hawaii false missile alert">
            <a:extLst>
              <a:ext uri="{FF2B5EF4-FFF2-40B4-BE49-F238E27FC236}">
                <a16:creationId xmlns:a16="http://schemas.microsoft.com/office/drawing/2014/main" id="{C162DCA8-D6FD-94A3-6530-77BBD6237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212" y="2837516"/>
            <a:ext cx="3398066" cy="120892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0565A671-09E8-9988-E180-EE996DEA54A2}"/>
              </a:ext>
            </a:extLst>
          </p:cNvPr>
          <p:cNvSpPr txBox="1"/>
          <p:nvPr/>
        </p:nvSpPr>
        <p:spPr>
          <a:xfrm rot="1837981">
            <a:off x="3828458" y="3143144"/>
            <a:ext cx="2099205" cy="369332"/>
          </a:xfrm>
          <a:prstGeom prst="rect">
            <a:avLst/>
          </a:prstGeom>
          <a:noFill/>
        </p:spPr>
        <p:txBody>
          <a:bodyPr wrap="square" rtlCol="0">
            <a:spAutoFit/>
          </a:bodyPr>
          <a:lstStyle/>
          <a:p>
            <a:r>
              <a:rPr lang="fr-FR" dirty="0">
                <a:solidFill>
                  <a:srgbClr val="FF33CC"/>
                </a:solidFill>
                <a:latin typeface="Comic Sans MS" panose="030F0702030302020204" pitchFamily="66" charset="0"/>
              </a:rPr>
              <a:t>11/10 </a:t>
            </a:r>
            <a:r>
              <a:rPr lang="fr-FR" dirty="0" err="1">
                <a:solidFill>
                  <a:srgbClr val="FF33CC"/>
                </a:solidFill>
                <a:latin typeface="Comic Sans MS" panose="030F0702030302020204" pitchFamily="66" charset="0"/>
              </a:rPr>
              <a:t>prank</a:t>
            </a:r>
            <a:endParaRPr lang="fr-FR" dirty="0">
              <a:solidFill>
                <a:srgbClr val="FF33CC"/>
              </a:solidFill>
              <a:latin typeface="Comic Sans MS" panose="030F0702030302020204" pitchFamily="66" charset="0"/>
            </a:endParaRPr>
          </a:p>
        </p:txBody>
      </p:sp>
      <p:sp>
        <p:nvSpPr>
          <p:cNvPr id="14" name="ZoneTexte 13">
            <a:extLst>
              <a:ext uri="{FF2B5EF4-FFF2-40B4-BE49-F238E27FC236}">
                <a16:creationId xmlns:a16="http://schemas.microsoft.com/office/drawing/2014/main" id="{5F0543A3-BBBF-BE51-09C6-4D1480657213}"/>
              </a:ext>
            </a:extLst>
          </p:cNvPr>
          <p:cNvSpPr txBox="1"/>
          <p:nvPr/>
        </p:nvSpPr>
        <p:spPr>
          <a:xfrm>
            <a:off x="3257490" y="2337758"/>
            <a:ext cx="3241140" cy="369332"/>
          </a:xfrm>
          <a:prstGeom prst="rect">
            <a:avLst/>
          </a:prstGeom>
          <a:noFill/>
        </p:spPr>
        <p:txBody>
          <a:bodyPr wrap="square" rtlCol="0">
            <a:spAutoFit/>
          </a:bodyPr>
          <a:lstStyle/>
          <a:p>
            <a:r>
              <a:rPr lang="fr-FR" dirty="0" err="1"/>
              <a:t>Tierlist</a:t>
            </a:r>
            <a:r>
              <a:rPr lang="fr-FR" dirty="0"/>
              <a:t> top </a:t>
            </a:r>
            <a:r>
              <a:rPr lang="fr-FR" dirty="0" err="1"/>
              <a:t>pranks</a:t>
            </a:r>
            <a:r>
              <a:rPr lang="fr-FR" dirty="0"/>
              <a:t>:</a:t>
            </a:r>
          </a:p>
        </p:txBody>
      </p:sp>
      <p:pic>
        <p:nvPicPr>
          <p:cNvPr id="8206" name="Picture 14">
            <a:extLst>
              <a:ext uri="{FF2B5EF4-FFF2-40B4-BE49-F238E27FC236}">
                <a16:creationId xmlns:a16="http://schemas.microsoft.com/office/drawing/2014/main" id="{09256EE8-AE9D-43D3-A4D6-0581847C0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613" y="1474828"/>
            <a:ext cx="23812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Banana Peel (item) | Smashpedia | Fandom">
            <a:extLst>
              <a:ext uri="{FF2B5EF4-FFF2-40B4-BE49-F238E27FC236}">
                <a16:creationId xmlns:a16="http://schemas.microsoft.com/office/drawing/2014/main" id="{1B3EFE4D-E42C-9210-C25B-98BCB19C4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8212" y="5157088"/>
            <a:ext cx="1447091" cy="12662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113705E4-9845-2AD0-CF87-A2E319B3B4DB}"/>
              </a:ext>
            </a:extLst>
          </p:cNvPr>
          <p:cNvPicPr>
            <a:picLocks noChangeAspect="1"/>
          </p:cNvPicPr>
          <p:nvPr/>
        </p:nvPicPr>
        <p:blipFill>
          <a:blip r:embed="rId8"/>
          <a:stretch>
            <a:fillRect/>
          </a:stretch>
        </p:blipFill>
        <p:spPr>
          <a:xfrm>
            <a:off x="10417255" y="0"/>
            <a:ext cx="1774745" cy="1893438"/>
          </a:xfrm>
          <a:prstGeom prst="rect">
            <a:avLst/>
          </a:prstGeom>
        </p:spPr>
      </p:pic>
      <p:cxnSp>
        <p:nvCxnSpPr>
          <p:cNvPr id="19" name="Connecteur droit avec flèche 18">
            <a:extLst>
              <a:ext uri="{FF2B5EF4-FFF2-40B4-BE49-F238E27FC236}">
                <a16:creationId xmlns:a16="http://schemas.microsoft.com/office/drawing/2014/main" id="{67668AA6-6004-0197-614D-C7B7DB012C4F}"/>
              </a:ext>
            </a:extLst>
          </p:cNvPr>
          <p:cNvCxnSpPr>
            <a:cxnSpLocks/>
          </p:cNvCxnSpPr>
          <p:nvPr/>
        </p:nvCxnSpPr>
        <p:spPr>
          <a:xfrm flipV="1">
            <a:off x="8602238" y="2826043"/>
            <a:ext cx="0" cy="50176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ZoneTexte 21">
            <a:extLst>
              <a:ext uri="{FF2B5EF4-FFF2-40B4-BE49-F238E27FC236}">
                <a16:creationId xmlns:a16="http://schemas.microsoft.com/office/drawing/2014/main" id="{0352F815-3058-B4E9-D9E2-0D001DA8233A}"/>
              </a:ext>
            </a:extLst>
          </p:cNvPr>
          <p:cNvSpPr txBox="1"/>
          <p:nvPr/>
        </p:nvSpPr>
        <p:spPr>
          <a:xfrm>
            <a:off x="8090654" y="3268581"/>
            <a:ext cx="1228436" cy="523220"/>
          </a:xfrm>
          <a:prstGeom prst="rect">
            <a:avLst/>
          </a:prstGeom>
          <a:noFill/>
        </p:spPr>
        <p:txBody>
          <a:bodyPr wrap="square" rtlCol="0">
            <a:spAutoFit/>
          </a:bodyPr>
          <a:lstStyle/>
          <a:p>
            <a:r>
              <a:rPr lang="fr-FR" sz="1400" dirty="0"/>
              <a:t>Drapeau de (</a:t>
            </a:r>
            <a:r>
              <a:rPr lang="fr-FR" sz="1400" dirty="0" err="1"/>
              <a:t>hawaii</a:t>
            </a:r>
            <a:r>
              <a:rPr lang="fr-FR" sz="1400" dirty="0"/>
              <a:t>)</a:t>
            </a:r>
          </a:p>
        </p:txBody>
      </p:sp>
    </p:spTree>
    <p:extLst>
      <p:ext uri="{BB962C8B-B14F-4D97-AF65-F5344CB8AC3E}">
        <p14:creationId xmlns:p14="http://schemas.microsoft.com/office/powerpoint/2010/main" val="191048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198"/>
                                        </p:tgtEl>
                                        <p:attrNameLst>
                                          <p:attrName>style.visibility</p:attrName>
                                        </p:attrNameLst>
                                      </p:cBhvr>
                                      <p:to>
                                        <p:strVal val="visible"/>
                                      </p:to>
                                    </p:set>
                                    <p:anim calcmode="lin" valueType="num">
                                      <p:cBhvr additive="base">
                                        <p:cTn id="16" dur="500" fill="hold"/>
                                        <p:tgtEl>
                                          <p:spTgt spid="8198"/>
                                        </p:tgtEl>
                                        <p:attrNameLst>
                                          <p:attrName>ppt_x</p:attrName>
                                        </p:attrNameLst>
                                      </p:cBhvr>
                                      <p:tavLst>
                                        <p:tav tm="0">
                                          <p:val>
                                            <p:strVal val="#ppt_x"/>
                                          </p:val>
                                        </p:tav>
                                        <p:tav tm="100000">
                                          <p:val>
                                            <p:strVal val="#ppt_x"/>
                                          </p:val>
                                        </p:tav>
                                      </p:tavLst>
                                    </p:anim>
                                    <p:anim calcmode="lin" valueType="num">
                                      <p:cBhvr additive="base">
                                        <p:cTn id="17" dur="500" fill="hold"/>
                                        <p:tgtEl>
                                          <p:spTgt spid="819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4000"/>
                                  </p:stCondLst>
                                  <p:childTnLst>
                                    <p:set>
                                      <p:cBhvr>
                                        <p:cTn id="25" dur="1" fill="hold">
                                          <p:stCondLst>
                                            <p:cond delay="0"/>
                                          </p:stCondLst>
                                        </p:cTn>
                                        <p:tgtEl>
                                          <p:spTgt spid="8208"/>
                                        </p:tgtEl>
                                        <p:attrNameLst>
                                          <p:attrName>style.visibility</p:attrName>
                                        </p:attrNameLst>
                                      </p:cBhvr>
                                      <p:to>
                                        <p:strVal val="visible"/>
                                      </p:to>
                                    </p:set>
                                    <p:anim calcmode="lin" valueType="num">
                                      <p:cBhvr additive="base">
                                        <p:cTn id="26" dur="1000" fill="hold"/>
                                        <p:tgtEl>
                                          <p:spTgt spid="8208"/>
                                        </p:tgtEl>
                                        <p:attrNameLst>
                                          <p:attrName>ppt_x</p:attrName>
                                        </p:attrNameLst>
                                      </p:cBhvr>
                                      <p:tavLst>
                                        <p:tav tm="0">
                                          <p:val>
                                            <p:strVal val="#ppt_x"/>
                                          </p:val>
                                        </p:tav>
                                        <p:tav tm="100000">
                                          <p:val>
                                            <p:strVal val="#ppt_x"/>
                                          </p:val>
                                        </p:tav>
                                      </p:tavLst>
                                    </p:anim>
                                    <p:anim calcmode="lin" valueType="num">
                                      <p:cBhvr additive="base">
                                        <p:cTn id="27" dur="1000" fill="hold"/>
                                        <p:tgtEl>
                                          <p:spTgt spid="8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9833B-4273-64F3-163E-544573382D7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5DF5BA1-9391-A90A-C7A5-EC99FE2B8C5D}"/>
              </a:ext>
            </a:extLst>
          </p:cNvPr>
          <p:cNvSpPr>
            <a:spLocks noGrp="1"/>
          </p:cNvSpPr>
          <p:nvPr>
            <p:ph type="title"/>
          </p:nvPr>
        </p:nvSpPr>
        <p:spPr>
          <a:xfrm>
            <a:off x="914399" y="365125"/>
            <a:ext cx="11343993" cy="1646555"/>
          </a:xfrm>
        </p:spPr>
        <p:txBody>
          <a:bodyPr rtlCol="0"/>
          <a:lstStyle>
            <a:defPPr>
              <a:defRPr lang="fr-FR"/>
            </a:defPPr>
          </a:lstStyle>
          <a:p>
            <a:pPr rtl="0"/>
            <a:r>
              <a:rPr lang="fr-FR" sz="3200" dirty="0"/>
              <a:t>Missile </a:t>
            </a:r>
            <a:r>
              <a:rPr lang="fr-FR" sz="3200" dirty="0" err="1"/>
              <a:t>maybe</a:t>
            </a:r>
            <a:r>
              <a:rPr lang="fr-FR" sz="3200" dirty="0"/>
              <a:t> go brrr? 					</a:t>
            </a:r>
          </a:p>
        </p:txBody>
      </p:sp>
      <p:sp>
        <p:nvSpPr>
          <p:cNvPr id="4" name="Espace réservé du numéro de diapositive 3">
            <a:extLst>
              <a:ext uri="{FF2B5EF4-FFF2-40B4-BE49-F238E27FC236}">
                <a16:creationId xmlns:a16="http://schemas.microsoft.com/office/drawing/2014/main" id="{68430E4A-E604-E844-4FF2-FC053BB8F70A}"/>
              </a:ext>
            </a:extLst>
          </p:cNvPr>
          <p:cNvSpPr>
            <a:spLocks noGrp="1"/>
          </p:cNvSpPr>
          <p:nvPr>
            <p:ph type="sldNum" sz="quarter" idx="4"/>
          </p:nvPr>
        </p:nvSpPr>
        <p:spPr/>
        <p:txBody>
          <a:bodyPr rtlCol="0"/>
          <a:lstStyle>
            <a:defPPr>
              <a:defRPr lang="fr-FR"/>
            </a:defPPr>
          </a:lstStyle>
          <a:p>
            <a:pPr rtl="0"/>
            <a:fld id="{B5CEABB6-07DC-46E8-9B57-56EC44A396E5}" type="slidenum">
              <a:rPr lang="fr-FR" smtClean="0"/>
              <a:pPr rtl="0"/>
              <a:t>11</a:t>
            </a:fld>
            <a:endParaRPr lang="fr-FR" dirty="0"/>
          </a:p>
        </p:txBody>
      </p:sp>
      <p:sp>
        <p:nvSpPr>
          <p:cNvPr id="9" name="Espace réservé du contenu 2">
            <a:extLst>
              <a:ext uri="{FF2B5EF4-FFF2-40B4-BE49-F238E27FC236}">
                <a16:creationId xmlns:a16="http://schemas.microsoft.com/office/drawing/2014/main" id="{9329554E-4E97-E8EB-C3DC-F7E03CFA69A4}"/>
              </a:ext>
            </a:extLst>
          </p:cNvPr>
          <p:cNvSpPr>
            <a:spLocks noGrp="1"/>
          </p:cNvSpPr>
          <p:nvPr>
            <p:ph sz="quarter" idx="10"/>
          </p:nvPr>
        </p:nvSpPr>
        <p:spPr>
          <a:xfrm>
            <a:off x="307816" y="2025577"/>
            <a:ext cx="5181601" cy="3747180"/>
          </a:xfrm>
        </p:spPr>
        <p:txBody>
          <a:bodyPr rtlCol="0">
            <a:normAutofit fontScale="92500" lnSpcReduction="20000"/>
          </a:bodyPr>
          <a:lstStyle>
            <a:defPPr>
              <a:defRPr lang="fr-FR"/>
            </a:defPPr>
          </a:lstStyle>
          <a:p>
            <a:r>
              <a:rPr lang="fr-FR" b="1" dirty="0"/>
              <a:t>Contexte :</a:t>
            </a:r>
          </a:p>
          <a:p>
            <a:pPr lvl="1"/>
            <a:r>
              <a:rPr lang="fr-FR" b="1" dirty="0"/>
              <a:t>État d'Hawaï (2018)</a:t>
            </a:r>
            <a:endParaRPr lang="fr-FR" dirty="0"/>
          </a:p>
          <a:p>
            <a:pPr lvl="1"/>
            <a:r>
              <a:rPr lang="fr-FR" b="1" dirty="0"/>
              <a:t>Alerte missile envoyée par erreur via le système d'alerte d'urgence</a:t>
            </a:r>
            <a:endParaRPr lang="fr-FR" dirty="0"/>
          </a:p>
          <a:p>
            <a:r>
              <a:rPr lang="fr-FR" b="1" dirty="0"/>
              <a:t>Erreur :</a:t>
            </a:r>
          </a:p>
          <a:p>
            <a:pPr lvl="1"/>
            <a:r>
              <a:rPr lang="fr-FR" b="1" dirty="0"/>
              <a:t>Envoi d’une alerte d’urgence réelle au lieu d’une alerte de test</a:t>
            </a:r>
            <a:endParaRPr lang="fr-FR" dirty="0"/>
          </a:p>
          <a:p>
            <a:pPr lvl="1"/>
            <a:r>
              <a:rPr lang="fr-FR" b="1" dirty="0"/>
              <a:t>Message reçu par tous les résidents et touristes d'Hawaï</a:t>
            </a:r>
            <a:endParaRPr lang="fr-FR" dirty="0"/>
          </a:p>
          <a:p>
            <a:pPr lvl="1"/>
            <a:r>
              <a:rPr lang="fr-FR" b="1" dirty="0"/>
              <a:t>Contenu du message</a:t>
            </a:r>
            <a:r>
              <a:rPr lang="fr-FR" dirty="0"/>
              <a:t> : "Menace de missile balistique en direction d’Hawaï. Cherchez un abri immédiatement. Ceci n’est pas un exercice."</a:t>
            </a:r>
          </a:p>
        </p:txBody>
      </p:sp>
      <p:sp>
        <p:nvSpPr>
          <p:cNvPr id="10" name="Espace réservé du contenu 2">
            <a:extLst>
              <a:ext uri="{FF2B5EF4-FFF2-40B4-BE49-F238E27FC236}">
                <a16:creationId xmlns:a16="http://schemas.microsoft.com/office/drawing/2014/main" id="{4E0ABF53-9B51-321B-340D-DF0FECCD4F39}"/>
              </a:ext>
            </a:extLst>
          </p:cNvPr>
          <p:cNvSpPr txBox="1">
            <a:spLocks/>
          </p:cNvSpPr>
          <p:nvPr/>
        </p:nvSpPr>
        <p:spPr>
          <a:xfrm>
            <a:off x="5168018" y="2011680"/>
            <a:ext cx="5181601" cy="3747180"/>
          </a:xfrm>
          <a:prstGeom prst="rect">
            <a:avLst/>
          </a:prstGeom>
        </p:spPr>
        <p:txBody>
          <a:bodyPr vert="horz" lIns="91440" tIns="45720" rIns="91440" bIns="45720" rtlCol="0">
            <a:normAutofit fontScale="85000" lnSpcReduction="20000"/>
          </a:bodyPr>
          <a:lstStyle>
            <a:defPPr>
              <a:defRPr lang="fr-FR"/>
            </a:defPPr>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lang="fr-F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lang="fr-F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lang="fr-F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lang="fr-F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lang="fr-F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1" dirty="0"/>
              <a:t>Conséquence :</a:t>
            </a:r>
          </a:p>
          <a:p>
            <a:pPr lvl="1"/>
            <a:r>
              <a:rPr lang="fr-FR" b="1" dirty="0"/>
              <a:t>Panique généralisée</a:t>
            </a:r>
            <a:r>
              <a:rPr lang="fr-FR" dirty="0"/>
              <a:t> : habitants et touristes pensaient qu’une attaque nucléaire était imminente</a:t>
            </a:r>
          </a:p>
          <a:p>
            <a:pPr lvl="1"/>
            <a:r>
              <a:rPr lang="fr-FR" b="1" dirty="0"/>
              <a:t>12 minutes avant de réfuter</a:t>
            </a:r>
          </a:p>
          <a:p>
            <a:pPr lvl="1"/>
            <a:r>
              <a:rPr lang="fr-FR" b="1" dirty="0"/>
              <a:t>~37 min pour une nouvelle alerte confirmant l’erreur</a:t>
            </a:r>
          </a:p>
          <a:p>
            <a:pPr lvl="1"/>
            <a:r>
              <a:rPr lang="fr-FR" b="1" dirty="0"/>
              <a:t>Réactions de peur et recherches d’abris</a:t>
            </a:r>
          </a:p>
          <a:p>
            <a:r>
              <a:rPr lang="fr-FR" b="1" dirty="0"/>
              <a:t>Leçon :</a:t>
            </a:r>
          </a:p>
          <a:p>
            <a:pPr lvl="1"/>
            <a:r>
              <a:rPr lang="fr-FR" b="1" dirty="0"/>
              <a:t>Améliorer les interfaces utilisateur dans les systèmes d'alerte</a:t>
            </a:r>
            <a:r>
              <a:rPr lang="fr-FR" dirty="0"/>
              <a:t> : éloigner les options “test” et “réel”</a:t>
            </a:r>
          </a:p>
          <a:p>
            <a:pPr lvl="1"/>
            <a:r>
              <a:rPr lang="fr-FR" b="1" dirty="0"/>
              <a:t>Ajouter des confirmations multiples pour les options critiques</a:t>
            </a:r>
            <a:endParaRPr lang="fr-FR" dirty="0"/>
          </a:p>
          <a:p>
            <a:pPr lvl="1"/>
            <a:r>
              <a:rPr lang="fr-FR" b="1" dirty="0"/>
              <a:t>Importance des tests en conditions réelles pour les systèmes de sécurité</a:t>
            </a:r>
            <a:endParaRPr lang="fr-FR" dirty="0"/>
          </a:p>
        </p:txBody>
      </p:sp>
      <p:sp>
        <p:nvSpPr>
          <p:cNvPr id="11" name="Titre 1">
            <a:extLst>
              <a:ext uri="{FF2B5EF4-FFF2-40B4-BE49-F238E27FC236}">
                <a16:creationId xmlns:a16="http://schemas.microsoft.com/office/drawing/2014/main" id="{F9A2D868-E8FB-D007-037B-E80ED7158395}"/>
              </a:ext>
            </a:extLst>
          </p:cNvPr>
          <p:cNvSpPr txBox="1">
            <a:spLocks/>
          </p:cNvSpPr>
          <p:nvPr/>
        </p:nvSpPr>
        <p:spPr>
          <a:xfrm>
            <a:off x="10349619" y="943253"/>
            <a:ext cx="1610739" cy="987147"/>
          </a:xfrm>
          <a:prstGeom prst="rect">
            <a:avLst/>
          </a:prstGeom>
        </p:spPr>
        <p:txBody>
          <a:bodyPr vert="horz" lIns="91440" tIns="45720" rIns="91440" bIns="45720" rtlCol="0" anchor="ctr">
            <a:normAutofit fontScale="47500" lnSpcReduction="20000"/>
          </a:bodyPr>
          <a:lstStyle>
            <a:defPPr>
              <a:defRPr lang="fr-FR"/>
            </a:defPPr>
            <a:lvl1pPr algn="l" defTabSz="914400" rtl="0" eaLnBrk="1" latinLnBrk="0" hangingPunct="1">
              <a:lnSpc>
                <a:spcPct val="90000"/>
              </a:lnSpc>
              <a:spcBef>
                <a:spcPct val="0"/>
              </a:spcBef>
              <a:buNone/>
              <a:defRPr lang="fr-FR" sz="3200" kern="1200" cap="all" baseline="0">
                <a:solidFill>
                  <a:schemeClr val="tx1"/>
                </a:solidFill>
                <a:latin typeface="+mj-lt"/>
                <a:ea typeface="+mj-ea"/>
                <a:cs typeface="+mj-cs"/>
              </a:defRPr>
            </a:lvl1pPr>
          </a:lstStyle>
          <a:p>
            <a:r>
              <a:rPr lang="fr-FR" dirty="0"/>
              <a:t>Non ca va				</a:t>
            </a:r>
          </a:p>
        </p:txBody>
      </p:sp>
    </p:spTree>
    <p:extLst>
      <p:ext uri="{BB962C8B-B14F-4D97-AF65-F5344CB8AC3E}">
        <p14:creationId xmlns:p14="http://schemas.microsoft.com/office/powerpoint/2010/main" val="22795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500"/>
                                        <p:tgtEl>
                                          <p:spTgt spid="10">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500"/>
                                        <p:tgtEl>
                                          <p:spTgt spid="10">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animEffect transition="in" filter="fade">
                                      <p:cBhvr>
                                        <p:cTn id="49" dur="500"/>
                                        <p:tgtEl>
                                          <p:spTgt spid="10">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xEl>
                                              <p:pRg st="5" end="5"/>
                                            </p:txEl>
                                          </p:spTgt>
                                        </p:tgtEl>
                                        <p:attrNameLst>
                                          <p:attrName>style.visibility</p:attrName>
                                        </p:attrNameLst>
                                      </p:cBhvr>
                                      <p:to>
                                        <p:strVal val="visible"/>
                                      </p:to>
                                    </p:set>
                                    <p:animEffect transition="in" filter="fade">
                                      <p:cBhvr>
                                        <p:cTn id="54" dur="500"/>
                                        <p:tgtEl>
                                          <p:spTgt spid="10">
                                            <p:txEl>
                                              <p:pRg st="5" end="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
                                            <p:txEl>
                                              <p:pRg st="6" end="6"/>
                                            </p:txEl>
                                          </p:spTgt>
                                        </p:tgtEl>
                                        <p:attrNameLst>
                                          <p:attrName>style.visibility</p:attrName>
                                        </p:attrNameLst>
                                      </p:cBhvr>
                                      <p:to>
                                        <p:strVal val="visible"/>
                                      </p:to>
                                    </p:set>
                                    <p:animEffect transition="in" filter="fade">
                                      <p:cBhvr>
                                        <p:cTn id="57" dur="500"/>
                                        <p:tgtEl>
                                          <p:spTgt spid="10">
                                            <p:txEl>
                                              <p:pRg st="6" end="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
                                            <p:txEl>
                                              <p:pRg st="7" end="7"/>
                                            </p:txEl>
                                          </p:spTgt>
                                        </p:tgtEl>
                                        <p:attrNameLst>
                                          <p:attrName>style.visibility</p:attrName>
                                        </p:attrNameLst>
                                      </p:cBhvr>
                                      <p:to>
                                        <p:strVal val="visible"/>
                                      </p:to>
                                    </p:set>
                                    <p:animEffect transition="in" filter="fade">
                                      <p:cBhvr>
                                        <p:cTn id="60" dur="500"/>
                                        <p:tgtEl>
                                          <p:spTgt spid="10">
                                            <p:txEl>
                                              <p:pRg st="7" end="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xEl>
                                              <p:pRg st="8" end="8"/>
                                            </p:txEl>
                                          </p:spTgt>
                                        </p:tgtEl>
                                        <p:attrNameLst>
                                          <p:attrName>style.visibility</p:attrName>
                                        </p:attrNameLst>
                                      </p:cBhvr>
                                      <p:to>
                                        <p:strVal val="visible"/>
                                      </p:to>
                                    </p:set>
                                    <p:animEffect transition="in" filter="fade">
                                      <p:cBhvr>
                                        <p:cTn id="63"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03BBA-C01C-4BFF-F332-3D8520C6FCF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A6867F-E2B1-2F6F-A2FF-E5771A06C1DE}"/>
              </a:ext>
            </a:extLst>
          </p:cNvPr>
          <p:cNvSpPr>
            <a:spLocks noGrp="1"/>
          </p:cNvSpPr>
          <p:nvPr>
            <p:ph type="title"/>
          </p:nvPr>
        </p:nvSpPr>
        <p:spPr>
          <a:xfrm>
            <a:off x="914399" y="365125"/>
            <a:ext cx="11343993" cy="1646555"/>
          </a:xfrm>
        </p:spPr>
        <p:txBody>
          <a:bodyPr rtlCol="0"/>
          <a:lstStyle>
            <a:defPPr>
              <a:defRPr lang="fr-FR"/>
            </a:defPPr>
          </a:lstStyle>
          <a:p>
            <a:pPr rtl="0"/>
            <a:r>
              <a:rPr lang="fr-FR" dirty="0"/>
              <a:t>Code simple qui aurait évité le </a:t>
            </a:r>
            <a:r>
              <a:rPr lang="fr-FR" dirty="0" err="1"/>
              <a:t>probleme</a:t>
            </a:r>
            <a:r>
              <a:rPr lang="fr-FR" dirty="0"/>
              <a:t>:</a:t>
            </a:r>
            <a:r>
              <a:rPr lang="fr-FR" sz="3200" dirty="0"/>
              <a:t>					</a:t>
            </a:r>
          </a:p>
        </p:txBody>
      </p:sp>
      <p:sp>
        <p:nvSpPr>
          <p:cNvPr id="4" name="Espace réservé du numéro de diapositive 3">
            <a:extLst>
              <a:ext uri="{FF2B5EF4-FFF2-40B4-BE49-F238E27FC236}">
                <a16:creationId xmlns:a16="http://schemas.microsoft.com/office/drawing/2014/main" id="{FE1C8905-EC27-528E-D4F0-17ED9BCFFE06}"/>
              </a:ext>
            </a:extLst>
          </p:cNvPr>
          <p:cNvSpPr>
            <a:spLocks noGrp="1"/>
          </p:cNvSpPr>
          <p:nvPr>
            <p:ph type="sldNum" sz="quarter" idx="4"/>
          </p:nvPr>
        </p:nvSpPr>
        <p:spPr/>
        <p:txBody>
          <a:bodyPr rtlCol="0"/>
          <a:lstStyle>
            <a:defPPr>
              <a:defRPr lang="fr-FR"/>
            </a:defPPr>
          </a:lstStyle>
          <a:p>
            <a:pPr rtl="0"/>
            <a:fld id="{B5CEABB6-07DC-46E8-9B57-56EC44A396E5}" type="slidenum">
              <a:rPr lang="fr-FR" smtClean="0"/>
              <a:pPr rtl="0"/>
              <a:t>12</a:t>
            </a:fld>
            <a:endParaRPr lang="fr-FR" dirty="0"/>
          </a:p>
        </p:txBody>
      </p:sp>
      <p:pic>
        <p:nvPicPr>
          <p:cNvPr id="7" name="Image 6">
            <a:extLst>
              <a:ext uri="{FF2B5EF4-FFF2-40B4-BE49-F238E27FC236}">
                <a16:creationId xmlns:a16="http://schemas.microsoft.com/office/drawing/2014/main" id="{0949AEB3-A310-92F4-F4E4-99A908AE1729}"/>
              </a:ext>
            </a:extLst>
          </p:cNvPr>
          <p:cNvPicPr>
            <a:picLocks noChangeAspect="1"/>
          </p:cNvPicPr>
          <p:nvPr/>
        </p:nvPicPr>
        <p:blipFill>
          <a:blip r:embed="rId3"/>
          <a:stretch>
            <a:fillRect/>
          </a:stretch>
        </p:blipFill>
        <p:spPr>
          <a:xfrm>
            <a:off x="1068428" y="1567582"/>
            <a:ext cx="9783540" cy="3867690"/>
          </a:xfrm>
          <a:prstGeom prst="rect">
            <a:avLst/>
          </a:prstGeom>
        </p:spPr>
      </p:pic>
    </p:spTree>
    <p:extLst>
      <p:ext uri="{BB962C8B-B14F-4D97-AF65-F5344CB8AC3E}">
        <p14:creationId xmlns:p14="http://schemas.microsoft.com/office/powerpoint/2010/main" val="80490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EAA13-E02F-EB47-E510-E3F48A95F847}"/>
              </a:ext>
            </a:extLst>
          </p:cNvPr>
          <p:cNvSpPr>
            <a:spLocks noGrp="1"/>
          </p:cNvSpPr>
          <p:nvPr>
            <p:ph type="title"/>
          </p:nvPr>
        </p:nvSpPr>
        <p:spPr>
          <a:xfrm>
            <a:off x="1054930" y="2247404"/>
            <a:ext cx="6810880" cy="1448747"/>
          </a:xfrm>
        </p:spPr>
        <p:txBody>
          <a:bodyPr rtlCol="0"/>
          <a:lstStyle>
            <a:defPPr>
              <a:defRPr lang="fr-FR"/>
            </a:defPPr>
          </a:lstStyle>
          <a:p>
            <a:pPr algn="ctr" rtl="0"/>
            <a:r>
              <a:rPr lang="fr-FR" dirty="0"/>
              <a:t>Linux </a:t>
            </a:r>
            <a:r>
              <a:rPr lang="fr-FR" dirty="0" err="1"/>
              <a:t>was</a:t>
            </a:r>
            <a:r>
              <a:rPr lang="fr-FR" dirty="0"/>
              <a:t> right/Linux avait raison</a:t>
            </a:r>
          </a:p>
        </p:txBody>
      </p:sp>
      <p:sp>
        <p:nvSpPr>
          <p:cNvPr id="3" name="Espace réservé du contenu 2">
            <a:extLst>
              <a:ext uri="{FF2B5EF4-FFF2-40B4-BE49-F238E27FC236}">
                <a16:creationId xmlns:a16="http://schemas.microsoft.com/office/drawing/2014/main" id="{05E26637-007F-EC9E-F644-AAFBA0900F3C}"/>
              </a:ext>
            </a:extLst>
          </p:cNvPr>
          <p:cNvSpPr>
            <a:spLocks noGrp="1"/>
          </p:cNvSpPr>
          <p:nvPr>
            <p:ph sz="quarter" idx="10"/>
          </p:nvPr>
        </p:nvSpPr>
        <p:spPr>
          <a:xfrm>
            <a:off x="2728551" y="3639052"/>
            <a:ext cx="3463637" cy="656337"/>
          </a:xfrm>
        </p:spPr>
        <p:txBody>
          <a:bodyPr rtlCol="0">
            <a:normAutofit/>
          </a:bodyPr>
          <a:lstStyle>
            <a:defPPr>
              <a:defRPr lang="fr-FR"/>
            </a:defPPr>
          </a:lstStyle>
          <a:p>
            <a:pPr marL="0" indent="0" rtl="0">
              <a:buNone/>
            </a:pPr>
            <a:r>
              <a:rPr lang="fr-FR" dirty="0"/>
              <a:t>Next one </a:t>
            </a:r>
            <a:r>
              <a:rPr lang="fr-FR" dirty="0" err="1"/>
              <a:t>concerns</a:t>
            </a:r>
            <a:r>
              <a:rPr lang="fr-FR" dirty="0"/>
              <a:t> </a:t>
            </a:r>
            <a:r>
              <a:rPr lang="fr-FR" dirty="0" err="1"/>
              <a:t>windows</a:t>
            </a:r>
            <a:r>
              <a:rPr lang="fr-FR" dirty="0"/>
              <a:t> </a:t>
            </a:r>
          </a:p>
        </p:txBody>
      </p:sp>
      <p:sp>
        <p:nvSpPr>
          <p:cNvPr id="5" name="Espace réservé du numéro de diapositive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rtlCol="0"/>
          <a:lstStyle>
            <a:defPPr>
              <a:defRPr lang="fr-FR"/>
            </a:defPPr>
          </a:lstStyle>
          <a:p>
            <a:pPr rtl="0"/>
            <a:fld id="{B5CEABB6-07DC-46E8-9B57-56EC44A396E5}" type="slidenum">
              <a:rPr lang="fr-FR" smtClean="0"/>
              <a:pPr rtl="0"/>
              <a:t>13</a:t>
            </a:fld>
            <a:endParaRPr lang="fr-FR" dirty="0"/>
          </a:p>
        </p:txBody>
      </p:sp>
      <p:sp>
        <p:nvSpPr>
          <p:cNvPr id="4" name="ZoneTexte 3">
            <a:extLst>
              <a:ext uri="{FF2B5EF4-FFF2-40B4-BE49-F238E27FC236}">
                <a16:creationId xmlns:a16="http://schemas.microsoft.com/office/drawing/2014/main" id="{AF9EC499-9B02-9E5A-A0CB-443BFBF3DC4D}"/>
              </a:ext>
            </a:extLst>
          </p:cNvPr>
          <p:cNvSpPr txBox="1"/>
          <p:nvPr/>
        </p:nvSpPr>
        <p:spPr>
          <a:xfrm>
            <a:off x="1625019" y="2911900"/>
            <a:ext cx="3223491" cy="369332"/>
          </a:xfrm>
          <a:prstGeom prst="rect">
            <a:avLst/>
          </a:prstGeom>
          <a:noFill/>
        </p:spPr>
        <p:txBody>
          <a:bodyPr wrap="square" rtlCol="0">
            <a:spAutoFit/>
          </a:bodyPr>
          <a:lstStyle/>
          <a:p>
            <a:r>
              <a:rPr lang="fr-FR" dirty="0" err="1"/>
              <a:t>just</a:t>
            </a:r>
            <a:r>
              <a:rPr lang="fr-FR" dirty="0"/>
              <a:t> </a:t>
            </a:r>
            <a:r>
              <a:rPr lang="fr-FR" dirty="0" err="1"/>
              <a:t>this</a:t>
            </a:r>
            <a:r>
              <a:rPr lang="fr-FR" dirty="0"/>
              <a:t> once </a:t>
            </a:r>
            <a:r>
              <a:rPr lang="fr-FR" dirty="0" err="1"/>
              <a:t>okay</a:t>
            </a:r>
            <a:endParaRPr lang="fr-FR" dirty="0"/>
          </a:p>
        </p:txBody>
      </p:sp>
      <p:sp>
        <p:nvSpPr>
          <p:cNvPr id="7" name="ZoneTexte 6">
            <a:extLst>
              <a:ext uri="{FF2B5EF4-FFF2-40B4-BE49-F238E27FC236}">
                <a16:creationId xmlns:a16="http://schemas.microsoft.com/office/drawing/2014/main" id="{42E4B48B-0921-396F-B79B-3B9B504B9D83}"/>
              </a:ext>
            </a:extLst>
          </p:cNvPr>
          <p:cNvSpPr txBox="1"/>
          <p:nvPr/>
        </p:nvSpPr>
        <p:spPr>
          <a:xfrm>
            <a:off x="1625019" y="3182970"/>
            <a:ext cx="2281381" cy="246221"/>
          </a:xfrm>
          <a:prstGeom prst="rect">
            <a:avLst/>
          </a:prstGeom>
          <a:noFill/>
        </p:spPr>
        <p:txBody>
          <a:bodyPr wrap="square">
            <a:spAutoFit/>
          </a:bodyPr>
          <a:lstStyle/>
          <a:p>
            <a:r>
              <a:rPr lang="fr-FR" sz="1000" dirty="0" err="1"/>
              <a:t>who</a:t>
            </a:r>
            <a:r>
              <a:rPr lang="fr-FR" sz="1000" dirty="0"/>
              <a:t> care if </a:t>
            </a:r>
            <a:r>
              <a:rPr lang="fr-FR" sz="1000" dirty="0" err="1"/>
              <a:t>you</a:t>
            </a:r>
            <a:r>
              <a:rPr lang="fr-FR" sz="1000" dirty="0"/>
              <a:t> use </a:t>
            </a:r>
            <a:r>
              <a:rPr lang="fr-FR" sz="1000" dirty="0" err="1"/>
              <a:t>arch</a:t>
            </a:r>
            <a:r>
              <a:rPr lang="fr-FR" sz="1000" dirty="0"/>
              <a:t>???</a:t>
            </a:r>
          </a:p>
        </p:txBody>
      </p:sp>
      <p:pic>
        <p:nvPicPr>
          <p:cNvPr id="11" name="Espace réservé pour une image  10" descr="Une image contenant personne, Visage humain, habits, mur&#10;&#10;Description générée automatiquement">
            <a:extLst>
              <a:ext uri="{FF2B5EF4-FFF2-40B4-BE49-F238E27FC236}">
                <a16:creationId xmlns:a16="http://schemas.microsoft.com/office/drawing/2014/main" id="{872015B3-91F4-D3BD-61EC-D92B2314206F}"/>
              </a:ext>
            </a:extLst>
          </p:cNvPr>
          <p:cNvPicPr>
            <a:picLocks noGrp="1" noChangeAspect="1"/>
          </p:cNvPicPr>
          <p:nvPr>
            <p:ph type="pic" sz="quarter" idx="11"/>
          </p:nvPr>
        </p:nvPicPr>
        <p:blipFill rotWithShape="1">
          <a:blip r:embed="rId3"/>
          <a:srcRect l="993" t="2479" r="3184" b="25763"/>
          <a:stretch/>
        </p:blipFill>
        <p:spPr>
          <a:xfrm>
            <a:off x="6076950" y="0"/>
            <a:ext cx="6115050" cy="6868886"/>
          </a:xfrm>
        </p:spPr>
      </p:pic>
      <p:sp>
        <p:nvSpPr>
          <p:cNvPr id="13" name="ZoneTexte 12">
            <a:extLst>
              <a:ext uri="{FF2B5EF4-FFF2-40B4-BE49-F238E27FC236}">
                <a16:creationId xmlns:a16="http://schemas.microsoft.com/office/drawing/2014/main" id="{90519214-D9AF-1782-17B5-CDB40221EB9E}"/>
              </a:ext>
            </a:extLst>
          </p:cNvPr>
          <p:cNvSpPr txBox="1"/>
          <p:nvPr/>
        </p:nvSpPr>
        <p:spPr>
          <a:xfrm>
            <a:off x="8081819" y="0"/>
            <a:ext cx="2281381" cy="246221"/>
          </a:xfrm>
          <a:prstGeom prst="rect">
            <a:avLst/>
          </a:prstGeom>
          <a:noFill/>
        </p:spPr>
        <p:txBody>
          <a:bodyPr wrap="square">
            <a:spAutoFit/>
          </a:bodyPr>
          <a:lstStyle/>
          <a:p>
            <a:r>
              <a:rPr lang="fr-FR" sz="1000" dirty="0" err="1"/>
              <a:t>Average</a:t>
            </a:r>
            <a:r>
              <a:rPr lang="fr-FR" sz="1000" dirty="0"/>
              <a:t> Linux user </a:t>
            </a:r>
            <a:r>
              <a:rPr lang="fr-FR" sz="1000" dirty="0" err="1"/>
              <a:t>after</a:t>
            </a:r>
            <a:r>
              <a:rPr lang="fr-FR" sz="1000" dirty="0"/>
              <a:t> i </a:t>
            </a:r>
            <a:r>
              <a:rPr lang="fr-FR" sz="1000" dirty="0" err="1"/>
              <a:t>said</a:t>
            </a:r>
            <a:r>
              <a:rPr lang="fr-FR" sz="1000" dirty="0"/>
              <a:t> </a:t>
            </a:r>
            <a:r>
              <a:rPr lang="fr-FR" sz="1000" dirty="0" err="1"/>
              <a:t>this</a:t>
            </a:r>
            <a:r>
              <a:rPr lang="fr-FR" sz="1000" dirty="0"/>
              <a:t>:</a:t>
            </a:r>
          </a:p>
        </p:txBody>
      </p:sp>
    </p:spTree>
    <p:extLst>
      <p:ext uri="{BB962C8B-B14F-4D97-AF65-F5344CB8AC3E}">
        <p14:creationId xmlns:p14="http://schemas.microsoft.com/office/powerpoint/2010/main" val="151744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2000"/>
                            </p:stCondLst>
                            <p:childTnLst>
                              <p:par>
                                <p:cTn id="12" presetID="2" presetClass="entr" presetSubtype="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2500"/>
                            </p:stCondLst>
                            <p:childTnLst>
                              <p:par>
                                <p:cTn id="17" presetID="10" presetClass="entr" presetSubtype="0" fill="hold" grpId="0"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4000"/>
                            </p:stCondLst>
                            <p:childTnLst>
                              <p:par>
                                <p:cTn id="21" presetID="10" presetClass="entr" presetSubtype="0" fill="hold" grpId="0" nodeType="afterEffect">
                                  <p:stCondLst>
                                    <p:cond delay="3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AC1B-A252-B527-A025-3FAF13B505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4A3C3B-589C-A4C4-360F-8BBB477868A6}"/>
              </a:ext>
            </a:extLst>
          </p:cNvPr>
          <p:cNvSpPr>
            <a:spLocks noGrp="1"/>
          </p:cNvSpPr>
          <p:nvPr>
            <p:ph type="title"/>
          </p:nvPr>
        </p:nvSpPr>
        <p:spPr>
          <a:xfrm>
            <a:off x="416458" y="-44092"/>
            <a:ext cx="9078524" cy="1646555"/>
          </a:xfrm>
        </p:spPr>
        <p:txBody>
          <a:bodyPr rtlCol="0"/>
          <a:lstStyle>
            <a:defPPr>
              <a:defRPr lang="fr-FR"/>
            </a:defPPr>
          </a:lstStyle>
          <a:p>
            <a:pPr rtl="0"/>
            <a:r>
              <a:rPr lang="fr-FR" sz="3200" dirty="0" err="1"/>
              <a:t>Cinquieme</a:t>
            </a:r>
            <a:r>
              <a:rPr lang="fr-FR" sz="3200" dirty="0"/>
              <a:t> exemple: </a:t>
            </a:r>
            <a:r>
              <a:rPr lang="fr-FR" dirty="0"/>
              <a:t>Windows update 1809</a:t>
            </a:r>
            <a:endParaRPr lang="fr-FR" sz="3200" dirty="0"/>
          </a:p>
        </p:txBody>
      </p:sp>
      <p:sp>
        <p:nvSpPr>
          <p:cNvPr id="5" name="ZoneTexte 4">
            <a:extLst>
              <a:ext uri="{FF2B5EF4-FFF2-40B4-BE49-F238E27FC236}">
                <a16:creationId xmlns:a16="http://schemas.microsoft.com/office/drawing/2014/main" id="{3BABB442-0B14-8054-9289-D48A0AD64A6E}"/>
              </a:ext>
            </a:extLst>
          </p:cNvPr>
          <p:cNvSpPr txBox="1"/>
          <p:nvPr/>
        </p:nvSpPr>
        <p:spPr>
          <a:xfrm>
            <a:off x="416458" y="975674"/>
            <a:ext cx="9623834" cy="800219"/>
          </a:xfrm>
          <a:prstGeom prst="rect">
            <a:avLst/>
          </a:prstGeom>
          <a:noFill/>
        </p:spPr>
        <p:txBody>
          <a:bodyPr wrap="square" rtlCol="0">
            <a:spAutoFit/>
          </a:bodyPr>
          <a:lstStyle/>
          <a:p>
            <a:r>
              <a:rPr lang="en-US" b="1" dirty="0"/>
              <a:t>Windows </a:t>
            </a:r>
            <a:r>
              <a:rPr lang="en-US" b="1" dirty="0" err="1"/>
              <a:t>n’aime</a:t>
            </a:r>
            <a:r>
              <a:rPr lang="en-US" b="1" dirty="0"/>
              <a:t> pas </a:t>
            </a:r>
            <a:r>
              <a:rPr lang="en-US" b="1" dirty="0" err="1"/>
              <a:t>tes</a:t>
            </a:r>
            <a:r>
              <a:rPr lang="en-US" b="1" dirty="0"/>
              <a:t> </a:t>
            </a:r>
            <a:r>
              <a:rPr lang="en-US" b="1" dirty="0" err="1"/>
              <a:t>fichiers</a:t>
            </a:r>
            <a:endParaRPr lang="en-US" b="1" dirty="0"/>
          </a:p>
          <a:p>
            <a:r>
              <a:rPr lang="en-US" i="1" dirty="0"/>
              <a:t>(et </a:t>
            </a:r>
            <a:r>
              <a:rPr lang="en-US" i="1" dirty="0" err="1"/>
              <a:t>va</a:t>
            </a:r>
            <a:r>
              <a:rPr lang="en-US" i="1" dirty="0"/>
              <a:t> </a:t>
            </a:r>
            <a:r>
              <a:rPr lang="en-US" i="1" dirty="0" err="1"/>
              <a:t>te</a:t>
            </a:r>
            <a:r>
              <a:rPr lang="en-US" i="1" dirty="0"/>
              <a:t> le faire savoir)</a:t>
            </a:r>
          </a:p>
          <a:p>
            <a:r>
              <a:rPr lang="en-US" sz="1000" dirty="0" err="1"/>
              <a:t>Amèrement</a:t>
            </a:r>
            <a:r>
              <a:rPr lang="en-US" sz="1000" dirty="0"/>
              <a:t>.</a:t>
            </a:r>
            <a:endParaRPr lang="fr-FR" sz="1000" dirty="0"/>
          </a:p>
        </p:txBody>
      </p:sp>
      <p:pic>
        <p:nvPicPr>
          <p:cNvPr id="10242" name="Picture 2">
            <a:extLst>
              <a:ext uri="{FF2B5EF4-FFF2-40B4-BE49-F238E27FC236}">
                <a16:creationId xmlns:a16="http://schemas.microsoft.com/office/drawing/2014/main" id="{96D882D1-3FE9-9575-64AC-A944DB35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0292" y="602972"/>
            <a:ext cx="1905000" cy="3524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74B6CA25-1EC7-4F9E-197F-27D77D2CB0E0}"/>
              </a:ext>
            </a:extLst>
          </p:cNvPr>
          <p:cNvSpPr txBox="1"/>
          <p:nvPr/>
        </p:nvSpPr>
        <p:spPr>
          <a:xfrm>
            <a:off x="3616035" y="3244334"/>
            <a:ext cx="4147127" cy="369332"/>
          </a:xfrm>
          <a:prstGeom prst="rect">
            <a:avLst/>
          </a:prstGeom>
          <a:noFill/>
        </p:spPr>
        <p:txBody>
          <a:bodyPr wrap="square" rtlCol="0">
            <a:spAutoFit/>
          </a:bodyPr>
          <a:lstStyle/>
          <a:p>
            <a:r>
              <a:rPr lang="fr-FR" dirty="0"/>
              <a:t>KFR (</a:t>
            </a:r>
            <a:r>
              <a:rPr lang="fr-FR" dirty="0" err="1"/>
              <a:t>Known</a:t>
            </a:r>
            <a:r>
              <a:rPr lang="fr-FR" dirty="0"/>
              <a:t> Folder Redirection)</a:t>
            </a:r>
          </a:p>
        </p:txBody>
      </p:sp>
      <p:cxnSp>
        <p:nvCxnSpPr>
          <p:cNvPr id="8" name="Connecteur droit avec flèche 7">
            <a:extLst>
              <a:ext uri="{FF2B5EF4-FFF2-40B4-BE49-F238E27FC236}">
                <a16:creationId xmlns:a16="http://schemas.microsoft.com/office/drawing/2014/main" id="{1271A221-CD31-EE3E-499C-AB514E7806EB}"/>
              </a:ext>
            </a:extLst>
          </p:cNvPr>
          <p:cNvCxnSpPr>
            <a:cxnSpLocks/>
            <a:stCxn id="10" idx="2"/>
            <a:endCxn id="3" idx="0"/>
          </p:cNvCxnSpPr>
          <p:nvPr/>
        </p:nvCxnSpPr>
        <p:spPr>
          <a:xfrm>
            <a:off x="5689599" y="2501752"/>
            <a:ext cx="0" cy="74258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ZoneTexte 9">
            <a:extLst>
              <a:ext uri="{FF2B5EF4-FFF2-40B4-BE49-F238E27FC236}">
                <a16:creationId xmlns:a16="http://schemas.microsoft.com/office/drawing/2014/main" id="{D4B89F74-1D4A-8A90-6CBC-7806EA90C17A}"/>
              </a:ext>
            </a:extLst>
          </p:cNvPr>
          <p:cNvSpPr txBox="1"/>
          <p:nvPr/>
        </p:nvSpPr>
        <p:spPr>
          <a:xfrm>
            <a:off x="4211781" y="2132420"/>
            <a:ext cx="2955636" cy="369332"/>
          </a:xfrm>
          <a:prstGeom prst="rect">
            <a:avLst/>
          </a:prstGeom>
          <a:noFill/>
        </p:spPr>
        <p:txBody>
          <a:bodyPr wrap="square" rtlCol="0">
            <a:spAutoFit/>
          </a:bodyPr>
          <a:lstStyle/>
          <a:p>
            <a:r>
              <a:rPr lang="fr-FR" dirty="0"/>
              <a:t>That </a:t>
            </a:r>
            <a:r>
              <a:rPr lang="fr-FR" dirty="0" err="1"/>
              <a:t>thing’s</a:t>
            </a:r>
            <a:r>
              <a:rPr lang="fr-FR" dirty="0"/>
              <a:t> </a:t>
            </a:r>
            <a:r>
              <a:rPr lang="fr-FR" dirty="0" err="1"/>
              <a:t>responsible</a:t>
            </a:r>
            <a:endParaRPr lang="fr-FR" dirty="0"/>
          </a:p>
        </p:txBody>
      </p:sp>
      <p:pic>
        <p:nvPicPr>
          <p:cNvPr id="10244" name="Picture 4" descr="Blue screen of death' on Windows PCs: What it is, how to fix and more">
            <a:extLst>
              <a:ext uri="{FF2B5EF4-FFF2-40B4-BE49-F238E27FC236}">
                <a16:creationId xmlns:a16="http://schemas.microsoft.com/office/drawing/2014/main" id="{2D636E8A-7A58-AEB8-FEDD-DA08C434C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954" y="3759138"/>
            <a:ext cx="5546046" cy="310434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hat is File Explorer?">
            <a:extLst>
              <a:ext uri="{FF2B5EF4-FFF2-40B4-BE49-F238E27FC236}">
                <a16:creationId xmlns:a16="http://schemas.microsoft.com/office/drawing/2014/main" id="{7084C149-9864-F6F4-F90D-E6D891ECC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6328" y="1090612"/>
            <a:ext cx="6143625" cy="46767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C21F262-DFC2-FD03-FB8B-82968EAC4028}"/>
              </a:ext>
            </a:extLst>
          </p:cNvPr>
          <p:cNvSpPr/>
          <p:nvPr/>
        </p:nvSpPr>
        <p:spPr>
          <a:xfrm>
            <a:off x="2900464" y="3597441"/>
            <a:ext cx="1311317" cy="2216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Nah</a:t>
            </a:r>
            <a:r>
              <a:rPr lang="fr-FR" sz="1100" dirty="0">
                <a:solidFill>
                  <a:schemeClr val="tx1"/>
                </a:solidFill>
              </a:rPr>
              <a:t> </a:t>
            </a:r>
            <a:r>
              <a:rPr lang="fr-FR" sz="1100" dirty="0" err="1">
                <a:solidFill>
                  <a:schemeClr val="tx1"/>
                </a:solidFill>
              </a:rPr>
              <a:t>it’s</a:t>
            </a:r>
            <a:r>
              <a:rPr lang="fr-FR" sz="1100" dirty="0">
                <a:solidFill>
                  <a:schemeClr val="tx1"/>
                </a:solidFill>
              </a:rPr>
              <a:t> gone</a:t>
            </a:r>
          </a:p>
        </p:txBody>
      </p:sp>
      <p:sp>
        <p:nvSpPr>
          <p:cNvPr id="14" name="Rectangle 13">
            <a:extLst>
              <a:ext uri="{FF2B5EF4-FFF2-40B4-BE49-F238E27FC236}">
                <a16:creationId xmlns:a16="http://schemas.microsoft.com/office/drawing/2014/main" id="{3B348290-CCE3-D656-0B52-1471524936CC}"/>
              </a:ext>
            </a:extLst>
          </p:cNvPr>
          <p:cNvSpPr/>
          <p:nvPr/>
        </p:nvSpPr>
        <p:spPr>
          <a:xfrm>
            <a:off x="3091005" y="3597440"/>
            <a:ext cx="1120775" cy="2216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8" name="Picture 8" descr="windows - What does the &quot;two-man&quot; folder icon mean? - Super User">
            <a:extLst>
              <a:ext uri="{FF2B5EF4-FFF2-40B4-BE49-F238E27FC236}">
                <a16:creationId xmlns:a16="http://schemas.microsoft.com/office/drawing/2014/main" id="{F3AB9A3E-69F8-4D6F-A082-0B2407B86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1" y="3952875"/>
            <a:ext cx="273367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0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BDB0AE-5ADD-1975-6BDD-38608925072A}"/>
              </a:ext>
            </a:extLst>
          </p:cNvPr>
          <p:cNvSpPr>
            <a:spLocks noGrp="1"/>
          </p:cNvSpPr>
          <p:nvPr>
            <p:ph type="title"/>
          </p:nvPr>
        </p:nvSpPr>
        <p:spPr>
          <a:xfrm>
            <a:off x="2886050" y="304801"/>
            <a:ext cx="6419898" cy="1307887"/>
          </a:xfrm>
        </p:spPr>
        <p:txBody>
          <a:bodyPr rtlCol="0"/>
          <a:lstStyle>
            <a:defPPr>
              <a:defRPr lang="fr-FR"/>
            </a:defPPr>
          </a:lstStyle>
          <a:p>
            <a:pPr algn="ctr" rtl="0"/>
            <a:r>
              <a:rPr lang="fr-FR" dirty="0"/>
              <a:t>Conclusion/leçons à tirer:</a:t>
            </a:r>
          </a:p>
        </p:txBody>
      </p:sp>
      <p:sp>
        <p:nvSpPr>
          <p:cNvPr id="4" name="Espace réservé du contenu 3">
            <a:extLst>
              <a:ext uri="{FF2B5EF4-FFF2-40B4-BE49-F238E27FC236}">
                <a16:creationId xmlns:a16="http://schemas.microsoft.com/office/drawing/2014/main" id="{701C2F4A-ABC8-39B2-B7BB-36C02B7A4540}"/>
              </a:ext>
            </a:extLst>
          </p:cNvPr>
          <p:cNvSpPr>
            <a:spLocks noGrp="1"/>
          </p:cNvSpPr>
          <p:nvPr>
            <p:ph sz="quarter" idx="11"/>
          </p:nvPr>
        </p:nvSpPr>
        <p:spPr>
          <a:xfrm>
            <a:off x="2800688" y="1764597"/>
            <a:ext cx="6590623" cy="3747180"/>
          </a:xfrm>
        </p:spPr>
        <p:txBody>
          <a:bodyPr rtlCol="0">
            <a:normAutofit fontScale="77500" lnSpcReduction="20000"/>
          </a:bodyPr>
          <a:lstStyle>
            <a:defPPr>
              <a:defRPr lang="fr-FR"/>
            </a:defPPr>
          </a:lstStyle>
          <a:p>
            <a:pPr>
              <a:buFont typeface="Arial" panose="020B0604020202020204" pitchFamily="34" charset="0"/>
              <a:buChar char="•"/>
            </a:pPr>
            <a:r>
              <a:rPr lang="fr-FR" b="1" dirty="0"/>
              <a:t>Standardisation et vérifications multiples</a:t>
            </a:r>
            <a:r>
              <a:rPr lang="fr-FR" dirty="0"/>
              <a:t> : Dans les projets critiques, utiliser des standards communs et intégrer des vérifications explicites dans les tests pour éviter les erreurs d’incompatibilité.</a:t>
            </a:r>
          </a:p>
          <a:p>
            <a:pPr>
              <a:buFont typeface="Arial" panose="020B0604020202020204" pitchFamily="34" charset="0"/>
              <a:buChar char="•"/>
            </a:pPr>
            <a:r>
              <a:rPr lang="fr-FR" b="1" dirty="0"/>
              <a:t>Protection contre les erreurs humaines</a:t>
            </a:r>
            <a:r>
              <a:rPr lang="fr-FR" dirty="0"/>
              <a:t> : Limiter les permissions, ajouter des confirmations pour les actions sensibles, et tester les commandes dans des environnements sécurisés.</a:t>
            </a:r>
          </a:p>
          <a:p>
            <a:pPr>
              <a:buFont typeface="Arial" panose="020B0604020202020204" pitchFamily="34" charset="0"/>
              <a:buChar char="•"/>
            </a:pPr>
            <a:r>
              <a:rPr lang="fr-FR" b="1" dirty="0"/>
              <a:t>Séparation stricte entre tests et production</a:t>
            </a:r>
            <a:r>
              <a:rPr lang="fr-FR" dirty="0"/>
              <a:t> : Utiliser des environnements séparés pour les tests et s’assurer que les tests ne touchent jamais le système ou les utilisateurs finaux.</a:t>
            </a:r>
          </a:p>
          <a:p>
            <a:pPr>
              <a:buFont typeface="Arial" panose="020B0604020202020204" pitchFamily="34" charset="0"/>
              <a:buChar char="•"/>
            </a:pPr>
            <a:r>
              <a:rPr lang="fr-FR" b="1" dirty="0"/>
              <a:t>Interfaces utilisateur intuitives et confirmatives</a:t>
            </a:r>
            <a:r>
              <a:rPr lang="fr-FR" dirty="0"/>
              <a:t> : Dans les systèmes critiques, améliorer l’interface pour minimiser le risque de sélection erronée et inclure des étapes de confirmation.</a:t>
            </a:r>
          </a:p>
          <a:p>
            <a:pPr>
              <a:buFont typeface="Arial" panose="020B0604020202020204" pitchFamily="34" charset="0"/>
              <a:buChar char="•"/>
            </a:pPr>
            <a:r>
              <a:rPr lang="fr-FR" b="1" dirty="0"/>
              <a:t>Sauvegardes et précautions pour les mises à jour</a:t>
            </a:r>
            <a:r>
              <a:rPr lang="fr-FR" dirty="0"/>
              <a:t> : Avant de déployer des mises à jour majeures, tester leur impact sur les données utilisateur et inclure des sauvegardes automatiques pour éviter les pertes de données.</a:t>
            </a:r>
          </a:p>
        </p:txBody>
      </p:sp>
      <p:sp>
        <p:nvSpPr>
          <p:cNvPr id="5" name="Espace réservé du numéro de diapositive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fr-FR"/>
            </a:defPPr>
          </a:lstStyle>
          <a:p>
            <a:pPr rtl="0"/>
            <a:fld id="{B5CEABB6-07DC-46E8-9B57-56EC44A396E5}" type="slidenum">
              <a:rPr lang="fr-FR" smtClean="0"/>
              <a:pPr rtl="0"/>
              <a:t>15</a:t>
            </a:fld>
            <a:endParaRPr lang="fr-FR" dirty="0"/>
          </a:p>
        </p:txBody>
      </p:sp>
    </p:spTree>
    <p:extLst>
      <p:ext uri="{BB962C8B-B14F-4D97-AF65-F5344CB8AC3E}">
        <p14:creationId xmlns:p14="http://schemas.microsoft.com/office/powerpoint/2010/main" val="56969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re 6">
            <a:extLst>
              <a:ext uri="{FF2B5EF4-FFF2-40B4-BE49-F238E27FC236}">
                <a16:creationId xmlns:a16="http://schemas.microsoft.com/office/drawing/2014/main" id="{E82E216E-9EE0-9D3F-D692-083F575A3D04}"/>
              </a:ext>
            </a:extLst>
          </p:cNvPr>
          <p:cNvSpPr>
            <a:spLocks noGrp="1"/>
          </p:cNvSpPr>
          <p:nvPr>
            <p:ph type="title"/>
          </p:nvPr>
        </p:nvSpPr>
        <p:spPr>
          <a:xfrm>
            <a:off x="6091515" y="1479710"/>
            <a:ext cx="2424412" cy="2519364"/>
          </a:xfrm>
        </p:spPr>
        <p:txBody>
          <a:bodyPr rtlCol="0"/>
          <a:lstStyle>
            <a:defPPr>
              <a:defRPr lang="fr-FR"/>
            </a:defPPr>
          </a:lstStyle>
          <a:p>
            <a:pPr rtl="0"/>
            <a:r>
              <a:rPr lang="fr-FR" dirty="0"/>
              <a:t>Merci</a:t>
            </a:r>
          </a:p>
        </p:txBody>
      </p:sp>
      <p:sp>
        <p:nvSpPr>
          <p:cNvPr id="10" name="Espace réservé du contenu 9">
            <a:extLst>
              <a:ext uri="{FF2B5EF4-FFF2-40B4-BE49-F238E27FC236}">
                <a16:creationId xmlns:a16="http://schemas.microsoft.com/office/drawing/2014/main" id="{1F398FDD-E639-CF6A-B875-443655F2B31B}"/>
              </a:ext>
            </a:extLst>
          </p:cNvPr>
          <p:cNvSpPr>
            <a:spLocks noGrp="1"/>
          </p:cNvSpPr>
          <p:nvPr>
            <p:ph idx="1"/>
          </p:nvPr>
        </p:nvSpPr>
        <p:spPr>
          <a:xfrm>
            <a:off x="4825498" y="4172989"/>
            <a:ext cx="6323120" cy="2519363"/>
          </a:xfrm>
        </p:spPr>
        <p:txBody>
          <a:bodyPr rtlCol="0">
            <a:normAutofit fontScale="92500"/>
          </a:bodyPr>
          <a:lstStyle>
            <a:defPPr>
              <a:defRPr lang="fr-FR"/>
            </a:defPPr>
          </a:lstStyle>
          <a:p>
            <a:pPr rtl="0"/>
            <a:r>
              <a:rPr lang="fr-FR" dirty="0"/>
              <a:t>Sources: </a:t>
            </a:r>
            <a:r>
              <a:rPr lang="fr-FR" sz="1200" dirty="0">
                <a:hlinkClick r:id="rId5"/>
              </a:rPr>
              <a:t>https://www.wsj.com/articles/SB10000872396390443866404577564772083961412</a:t>
            </a:r>
            <a:endParaRPr lang="fr-FR" sz="1200" dirty="0"/>
          </a:p>
          <a:p>
            <a:pPr rtl="0"/>
            <a:r>
              <a:rPr lang="fr-FR" sz="1200" dirty="0">
                <a:hlinkClick r:id="rId6"/>
              </a:rPr>
              <a:t>https://dougseven.com/2014/04/17/knightmare-a-devops-cautionary-tale/</a:t>
            </a:r>
            <a:endParaRPr lang="fr-FR" sz="1200" dirty="0"/>
          </a:p>
          <a:p>
            <a:pPr rtl="0"/>
            <a:r>
              <a:rPr lang="fr-FR" sz="1200" dirty="0">
                <a:hlinkClick r:id="rId7"/>
              </a:rPr>
              <a:t>https://www.simscale.com/blog/nasa-mars-climate-orbiter-metric/</a:t>
            </a:r>
            <a:endParaRPr lang="fr-FR" sz="1200" dirty="0"/>
          </a:p>
          <a:p>
            <a:pPr rtl="0"/>
            <a:r>
              <a:rPr lang="fr-FR" sz="1200" dirty="0">
                <a:hlinkClick r:id="rId8"/>
              </a:rPr>
              <a:t>https://www.jpl.nasa.gov/missions/mars-climate-orbiter/</a:t>
            </a:r>
            <a:endParaRPr lang="fr-FR" sz="1200" dirty="0"/>
          </a:p>
          <a:p>
            <a:pPr rtl="0"/>
            <a:r>
              <a:rPr lang="fr-FR" sz="1200" dirty="0">
                <a:hlinkClick r:id="rId9"/>
              </a:rPr>
              <a:t>https://aws.amazon.com/message/41926/</a:t>
            </a:r>
            <a:endParaRPr lang="fr-FR" sz="1200" dirty="0"/>
          </a:p>
          <a:p>
            <a:pPr rtl="0"/>
            <a:r>
              <a:rPr lang="fr-FR" sz="1200" dirty="0">
                <a:hlinkClick r:id="rId10"/>
              </a:rPr>
              <a:t>https://www.datacenterknowledge.com/outages/aws-outage-that-broke-the-internet-caused-by-mistyped-command</a:t>
            </a:r>
            <a:endParaRPr lang="fr-FR" sz="1200" dirty="0"/>
          </a:p>
          <a:p>
            <a:pPr rtl="0"/>
            <a:r>
              <a:rPr lang="fr-FR" sz="1200" dirty="0">
                <a:hlinkClick r:id="rId11"/>
              </a:rPr>
              <a:t>https://www.bbc.com/news/world-us-canada-42677604</a:t>
            </a:r>
            <a:endParaRPr lang="fr-FR" sz="1200" dirty="0"/>
          </a:p>
          <a:p>
            <a:pPr rtl="0"/>
            <a:r>
              <a:rPr lang="fr-FR" sz="1200" dirty="0">
                <a:hlinkClick r:id="rId12"/>
              </a:rPr>
              <a:t>https://en.wikipedia.org/wiki/Windows_10,_version_1809</a:t>
            </a:r>
            <a:endParaRPr lang="fr-FR" sz="1200" dirty="0"/>
          </a:p>
          <a:p>
            <a:pPr rtl="0"/>
            <a:r>
              <a:rPr lang="fr-FR" sz="1200" dirty="0">
                <a:hlinkClick r:id="rId13"/>
              </a:rPr>
              <a:t>https://www.bleepingcomputer.com/news/microsoft/microsoft-says-they-can-recover-files-deleted-by-windows-10-october-2018-update</a:t>
            </a:r>
            <a:endParaRPr lang="fr-FR" sz="1200" dirty="0"/>
          </a:p>
          <a:p>
            <a:pPr rtl="0"/>
            <a:r>
              <a:rPr lang="fr-FR" sz="1200" dirty="0">
                <a:hlinkClick r:id="rId14"/>
              </a:rPr>
              <a:t>https://community.lecrabeinfo.net/topic/8254-windows-10-1809-le-bug-est-corrigé-microsoft-sexplique/</a:t>
            </a:r>
            <a:endParaRPr lang="fr-FR" sz="1200" dirty="0"/>
          </a:p>
          <a:p>
            <a:pPr rtl="0"/>
            <a:r>
              <a:rPr lang="fr-FR" sz="1200" dirty="0">
                <a:hlinkClick r:id="rId15"/>
              </a:rPr>
              <a:t>https://www.trustedreviews.com/news/ubisoft-offers-full-list-of-known-assassin-s-creed-unity-bugs-2920964</a:t>
            </a:r>
            <a:endParaRPr lang="fr-FR" sz="1200" dirty="0"/>
          </a:p>
          <a:p>
            <a:pPr rtl="0"/>
            <a:endParaRPr lang="fr-FR" sz="1200" dirty="0"/>
          </a:p>
          <a:p>
            <a:pPr rtl="0"/>
            <a:endParaRPr lang="fr-FR" sz="1200" dirty="0"/>
          </a:p>
          <a:p>
            <a:pPr rtl="0"/>
            <a:endParaRPr lang="fr-FR" sz="1200" dirty="0"/>
          </a:p>
          <a:p>
            <a:pPr rtl="0"/>
            <a:endParaRPr lang="fr-FR" sz="1200" dirty="0"/>
          </a:p>
          <a:p>
            <a:pPr rtl="0"/>
            <a:endParaRPr lang="fr-FR" sz="1200" dirty="0"/>
          </a:p>
          <a:p>
            <a:pPr rtl="0"/>
            <a:endParaRPr lang="fr-FR" sz="1200" dirty="0"/>
          </a:p>
          <a:p>
            <a:pPr rtl="0"/>
            <a:endParaRPr lang="fr-FR" dirty="0"/>
          </a:p>
        </p:txBody>
      </p:sp>
    </p:spTree>
    <p:extLst>
      <p:ext uri="{BB962C8B-B14F-4D97-AF65-F5344CB8AC3E}">
        <p14:creationId xmlns:p14="http://schemas.microsoft.com/office/powerpoint/2010/main" val="76993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F88F8-1A48-057A-A150-A4BE34D9A0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7396180-F77E-02CC-5B5D-B5F8B7E084D7}"/>
              </a:ext>
            </a:extLst>
          </p:cNvPr>
          <p:cNvSpPr>
            <a:spLocks noGrp="1"/>
          </p:cNvSpPr>
          <p:nvPr>
            <p:ph type="title"/>
          </p:nvPr>
        </p:nvSpPr>
        <p:spPr>
          <a:xfrm>
            <a:off x="2886050" y="341015"/>
            <a:ext cx="6419898" cy="1307887"/>
          </a:xfrm>
        </p:spPr>
        <p:txBody>
          <a:bodyPr rtlCol="0"/>
          <a:lstStyle>
            <a:defPPr>
              <a:defRPr lang="fr-FR"/>
            </a:defPPr>
          </a:lstStyle>
          <a:p>
            <a:pPr algn="ctr" rtl="0"/>
            <a:r>
              <a:rPr lang="fr-FR" dirty="0"/>
              <a:t>Bonus! (semi dans le thème)</a:t>
            </a:r>
          </a:p>
        </p:txBody>
      </p:sp>
      <p:sp>
        <p:nvSpPr>
          <p:cNvPr id="5" name="Espace réservé du numéro de diapositive 4">
            <a:extLst>
              <a:ext uri="{FF2B5EF4-FFF2-40B4-BE49-F238E27FC236}">
                <a16:creationId xmlns:a16="http://schemas.microsoft.com/office/drawing/2014/main" id="{62C7E6E6-E02B-BD40-D03B-67F82094984C}"/>
              </a:ext>
            </a:extLst>
          </p:cNvPr>
          <p:cNvSpPr>
            <a:spLocks noGrp="1"/>
          </p:cNvSpPr>
          <p:nvPr>
            <p:ph type="sldNum" sz="quarter" idx="4"/>
          </p:nvPr>
        </p:nvSpPr>
        <p:spPr>
          <a:xfrm>
            <a:off x="914400" y="6246254"/>
            <a:ext cx="631065" cy="296214"/>
          </a:xfrm>
        </p:spPr>
        <p:txBody>
          <a:bodyPr rtlCol="0"/>
          <a:lstStyle>
            <a:defPPr>
              <a:defRPr lang="fr-FR"/>
            </a:defPPr>
          </a:lstStyle>
          <a:p>
            <a:pPr rtl="0"/>
            <a:fld id="{B5CEABB6-07DC-46E8-9B57-56EC44A396E5}" type="slidenum">
              <a:rPr lang="fr-FR" smtClean="0"/>
              <a:pPr rtl="0"/>
              <a:t>17</a:t>
            </a:fld>
            <a:endParaRPr lang="fr-FR" dirty="0"/>
          </a:p>
        </p:txBody>
      </p:sp>
      <p:pic>
        <p:nvPicPr>
          <p:cNvPr id="1026" name="Picture 2" descr="Assassin's Creed Unity - Wikipedia">
            <a:extLst>
              <a:ext uri="{FF2B5EF4-FFF2-40B4-BE49-F238E27FC236}">
                <a16:creationId xmlns:a16="http://schemas.microsoft.com/office/drawing/2014/main" id="{393CD7E0-8721-8C2A-D981-0D383D12CEC6}"/>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5696197" y="1276677"/>
            <a:ext cx="2628900" cy="343852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0FE2B5A2-A79F-8AA3-9159-AEB3FCBE1EE6}"/>
              </a:ext>
            </a:extLst>
          </p:cNvPr>
          <p:cNvSpPr txBox="1"/>
          <p:nvPr/>
        </p:nvSpPr>
        <p:spPr>
          <a:xfrm>
            <a:off x="149570" y="4266064"/>
            <a:ext cx="6111088" cy="646331"/>
          </a:xfrm>
          <a:prstGeom prst="rect">
            <a:avLst/>
          </a:prstGeom>
          <a:noFill/>
        </p:spPr>
        <p:txBody>
          <a:bodyPr wrap="square">
            <a:spAutoFit/>
          </a:bodyPr>
          <a:lstStyle/>
          <a:p>
            <a:r>
              <a:rPr lang="fr-FR" dirty="0"/>
              <a:t>Il ne faut PAS rusher le projet au point qu’on n'a pas le temps de faire le QA correctement !</a:t>
            </a:r>
          </a:p>
        </p:txBody>
      </p:sp>
      <p:sp>
        <p:nvSpPr>
          <p:cNvPr id="10" name="Espace réservé du contenu 2">
            <a:extLst>
              <a:ext uri="{FF2B5EF4-FFF2-40B4-BE49-F238E27FC236}">
                <a16:creationId xmlns:a16="http://schemas.microsoft.com/office/drawing/2014/main" id="{0E6FE034-FEB5-C29F-0218-35437273D1A7}"/>
              </a:ext>
            </a:extLst>
          </p:cNvPr>
          <p:cNvSpPr>
            <a:spLocks noGrp="1"/>
          </p:cNvSpPr>
          <p:nvPr>
            <p:ph sz="quarter" idx="10"/>
          </p:nvPr>
        </p:nvSpPr>
        <p:spPr>
          <a:xfrm>
            <a:off x="261040" y="1458357"/>
            <a:ext cx="5558830" cy="3747180"/>
          </a:xfrm>
        </p:spPr>
        <p:txBody>
          <a:bodyPr rtlCol="0">
            <a:normAutofit/>
          </a:bodyPr>
          <a:lstStyle>
            <a:defPPr>
              <a:defRPr lang="fr-FR"/>
            </a:defPPr>
          </a:lstStyle>
          <a:p>
            <a:r>
              <a:rPr lang="fr-FR" b="1" dirty="0"/>
              <a:t>Bloqué/freeze après un </a:t>
            </a:r>
            <a:r>
              <a:rPr lang="fr-FR" b="1" dirty="0" err="1"/>
              <a:t>respawn</a:t>
            </a:r>
            <a:r>
              <a:rPr lang="fr-FR" b="1" dirty="0"/>
              <a:t>/réapparition</a:t>
            </a:r>
          </a:p>
          <a:p>
            <a:r>
              <a:rPr lang="fr-FR" dirty="0"/>
              <a:t>Écran devient blanc à l’ouverture d’un coffre</a:t>
            </a:r>
          </a:p>
          <a:p>
            <a:r>
              <a:rPr lang="fr-FR" dirty="0"/>
              <a:t>NPC bloqué qui se téléporte</a:t>
            </a:r>
          </a:p>
          <a:p>
            <a:r>
              <a:rPr lang="fr-FR" dirty="0"/>
              <a:t>NPC devenant invisible</a:t>
            </a:r>
          </a:p>
          <a:p>
            <a:r>
              <a:rPr lang="fr-FR" dirty="0"/>
              <a:t>Mourir en </a:t>
            </a:r>
            <a:r>
              <a:rPr lang="fr-FR" dirty="0" err="1"/>
              <a:t>co-op</a:t>
            </a:r>
            <a:r>
              <a:rPr lang="fr-FR" dirty="0"/>
              <a:t> peut des fois bloquer le jeu </a:t>
            </a:r>
            <a:r>
              <a:rPr lang="fr-FR" dirty="0" err="1"/>
              <a:t>completement</a:t>
            </a:r>
            <a:endParaRPr lang="fr-FR" dirty="0"/>
          </a:p>
          <a:p>
            <a:r>
              <a:rPr lang="fr-FR" dirty="0"/>
              <a:t>Visages manquants</a:t>
            </a:r>
          </a:p>
        </p:txBody>
      </p:sp>
      <p:sp>
        <p:nvSpPr>
          <p:cNvPr id="11" name="ZoneTexte 10">
            <a:extLst>
              <a:ext uri="{FF2B5EF4-FFF2-40B4-BE49-F238E27FC236}">
                <a16:creationId xmlns:a16="http://schemas.microsoft.com/office/drawing/2014/main" id="{BB20B1F3-F276-9C04-ADCA-4DD0E5354CC3}"/>
              </a:ext>
            </a:extLst>
          </p:cNvPr>
          <p:cNvSpPr txBox="1"/>
          <p:nvPr/>
        </p:nvSpPr>
        <p:spPr>
          <a:xfrm>
            <a:off x="4029639" y="4987232"/>
            <a:ext cx="4132720" cy="1477328"/>
          </a:xfrm>
          <a:prstGeom prst="rect">
            <a:avLst/>
          </a:prstGeom>
          <a:noFill/>
        </p:spPr>
        <p:txBody>
          <a:bodyPr wrap="square" rtlCol="0">
            <a:spAutoFit/>
          </a:bodyPr>
          <a:lstStyle/>
          <a:p>
            <a:r>
              <a:rPr lang="en-US" b="0" i="0" dirty="0">
                <a:solidFill>
                  <a:srgbClr val="141414"/>
                </a:solidFill>
                <a:effectLst/>
                <a:latin typeface="ReithSans"/>
              </a:rPr>
              <a:t>"The fact that after Unity came out, the conversation has been almost entirely about how many bugs it's got and how broken it is in certain areas, is really, really damaging for the company."</a:t>
            </a:r>
            <a:endParaRPr lang="fr-FR" dirty="0"/>
          </a:p>
        </p:txBody>
      </p:sp>
      <p:sp>
        <p:nvSpPr>
          <p:cNvPr id="13" name="ZoneTexte 12">
            <a:extLst>
              <a:ext uri="{FF2B5EF4-FFF2-40B4-BE49-F238E27FC236}">
                <a16:creationId xmlns:a16="http://schemas.microsoft.com/office/drawing/2014/main" id="{D23BA68A-6D32-A95F-F228-98DE712A342E}"/>
              </a:ext>
            </a:extLst>
          </p:cNvPr>
          <p:cNvSpPr txBox="1"/>
          <p:nvPr/>
        </p:nvSpPr>
        <p:spPr>
          <a:xfrm>
            <a:off x="7718080" y="6247488"/>
            <a:ext cx="6111088" cy="646331"/>
          </a:xfrm>
          <a:prstGeom prst="rect">
            <a:avLst/>
          </a:prstGeom>
          <a:noFill/>
        </p:spPr>
        <p:txBody>
          <a:bodyPr wrap="square">
            <a:spAutoFit/>
          </a:bodyPr>
          <a:lstStyle/>
          <a:p>
            <a:r>
              <a:rPr lang="fr-FR" b="0" i="0" dirty="0">
                <a:solidFill>
                  <a:srgbClr val="141414"/>
                </a:solidFill>
                <a:effectLst/>
                <a:latin typeface="ReithSans"/>
              </a:rPr>
              <a:t>-Yannis </a:t>
            </a:r>
            <a:r>
              <a:rPr lang="fr-FR" b="0" i="0" dirty="0" err="1">
                <a:solidFill>
                  <a:srgbClr val="141414"/>
                </a:solidFill>
                <a:effectLst/>
                <a:latin typeface="ReithSans"/>
              </a:rPr>
              <a:t>Mallat</a:t>
            </a:r>
            <a:r>
              <a:rPr lang="fr-FR" dirty="0">
                <a:solidFill>
                  <a:srgbClr val="141414"/>
                </a:solidFill>
                <a:latin typeface="ReithSans"/>
              </a:rPr>
              <a:t> </a:t>
            </a:r>
          </a:p>
          <a:p>
            <a:r>
              <a:rPr lang="fr-FR" dirty="0">
                <a:solidFill>
                  <a:srgbClr val="141414"/>
                </a:solidFill>
                <a:latin typeface="ReithSans"/>
              </a:rPr>
              <a:t>Ancien CEO/PDG d’Ubisoft Montréal</a:t>
            </a:r>
            <a:endParaRPr lang="fr-FR" dirty="0"/>
          </a:p>
        </p:txBody>
      </p:sp>
    </p:spTree>
    <p:extLst>
      <p:ext uri="{BB962C8B-B14F-4D97-AF65-F5344CB8AC3E}">
        <p14:creationId xmlns:p14="http://schemas.microsoft.com/office/powerpoint/2010/main" val="319638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E541-C1BF-BB3E-CB3F-8B2F6D56CF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4F6369A-D137-E205-0755-953FE04B288B}"/>
              </a:ext>
            </a:extLst>
          </p:cNvPr>
          <p:cNvSpPr>
            <a:spLocks noGrp="1"/>
          </p:cNvSpPr>
          <p:nvPr>
            <p:ph type="title"/>
          </p:nvPr>
        </p:nvSpPr>
        <p:spPr>
          <a:xfrm>
            <a:off x="325923" y="100764"/>
            <a:ext cx="7273637" cy="1646555"/>
          </a:xfrm>
        </p:spPr>
        <p:txBody>
          <a:bodyPr rtlCol="0">
            <a:normAutofit fontScale="90000"/>
          </a:bodyPr>
          <a:lstStyle>
            <a:defPPr>
              <a:defRPr lang="fr-FR"/>
            </a:defPPr>
          </a:lstStyle>
          <a:p>
            <a:pPr rtl="0"/>
            <a:r>
              <a:rPr lang="fr-FR" dirty="0">
                <a:latin typeface="+mn-lt"/>
              </a:rPr>
              <a:t>« </a:t>
            </a:r>
            <a:r>
              <a:rPr lang="en-US" dirty="0">
                <a:latin typeface="+mn-lt"/>
              </a:rPr>
              <a:t>In the world of software, if something can go wrong, eventually it will — and often, in the most spectacular way possible.</a:t>
            </a:r>
            <a:r>
              <a:rPr lang="fr-FR" dirty="0">
                <a:latin typeface="+mn-lt"/>
              </a:rPr>
              <a:t>»</a:t>
            </a:r>
            <a:endParaRPr lang="fr-FR" sz="3200" dirty="0"/>
          </a:p>
        </p:txBody>
      </p:sp>
      <p:sp>
        <p:nvSpPr>
          <p:cNvPr id="5" name="ZoneTexte 4">
            <a:extLst>
              <a:ext uri="{FF2B5EF4-FFF2-40B4-BE49-F238E27FC236}">
                <a16:creationId xmlns:a16="http://schemas.microsoft.com/office/drawing/2014/main" id="{1EE3AEAE-C024-155D-6A52-866575061911}"/>
              </a:ext>
            </a:extLst>
          </p:cNvPr>
          <p:cNvSpPr txBox="1"/>
          <p:nvPr/>
        </p:nvSpPr>
        <p:spPr>
          <a:xfrm>
            <a:off x="416458" y="2895008"/>
            <a:ext cx="9623834" cy="369332"/>
          </a:xfrm>
          <a:prstGeom prst="rect">
            <a:avLst/>
          </a:prstGeom>
          <a:noFill/>
        </p:spPr>
        <p:txBody>
          <a:bodyPr wrap="square" rtlCol="0">
            <a:spAutoFit/>
          </a:bodyPr>
          <a:lstStyle/>
          <a:p>
            <a:r>
              <a:rPr lang="fr-FR" dirty="0"/>
              <a:t> </a:t>
            </a:r>
          </a:p>
        </p:txBody>
      </p:sp>
      <p:sp>
        <p:nvSpPr>
          <p:cNvPr id="3" name="ZoneTexte 2">
            <a:extLst>
              <a:ext uri="{FF2B5EF4-FFF2-40B4-BE49-F238E27FC236}">
                <a16:creationId xmlns:a16="http://schemas.microsoft.com/office/drawing/2014/main" id="{877357D5-F539-3D09-9A25-69A336251188}"/>
              </a:ext>
            </a:extLst>
          </p:cNvPr>
          <p:cNvSpPr txBox="1"/>
          <p:nvPr/>
        </p:nvSpPr>
        <p:spPr>
          <a:xfrm>
            <a:off x="7677338" y="323876"/>
            <a:ext cx="2082296" cy="1200329"/>
          </a:xfrm>
          <a:prstGeom prst="rect">
            <a:avLst/>
          </a:prstGeom>
          <a:noFill/>
        </p:spPr>
        <p:txBody>
          <a:bodyPr wrap="square" rtlCol="0">
            <a:spAutoFit/>
          </a:bodyPr>
          <a:lstStyle/>
          <a:p>
            <a:r>
              <a:rPr lang="fr-FR" dirty="0">
                <a:solidFill>
                  <a:schemeClr val="tx1">
                    <a:lumMod val="50000"/>
                    <a:lumOff val="50000"/>
                  </a:schemeClr>
                </a:solidFill>
              </a:rPr>
              <a:t>-Moi, dans mon lit en train de préparer cette présentation</a:t>
            </a:r>
          </a:p>
        </p:txBody>
      </p:sp>
      <p:pic>
        <p:nvPicPr>
          <p:cNvPr id="1026" name="Picture 2">
            <a:extLst>
              <a:ext uri="{FF2B5EF4-FFF2-40B4-BE49-F238E27FC236}">
                <a16:creationId xmlns:a16="http://schemas.microsoft.com/office/drawing/2014/main" id="{200B6DC2-BD48-9F13-3358-33598B3EF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4" y="2752254"/>
            <a:ext cx="7197354" cy="350121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6E9A5B8-C543-0566-A4BB-8DC4B8888136}"/>
              </a:ext>
            </a:extLst>
          </p:cNvPr>
          <p:cNvSpPr txBox="1"/>
          <p:nvPr/>
        </p:nvSpPr>
        <p:spPr>
          <a:xfrm>
            <a:off x="416458" y="2037030"/>
            <a:ext cx="8048532" cy="646331"/>
          </a:xfrm>
          <a:prstGeom prst="rect">
            <a:avLst/>
          </a:prstGeom>
          <a:noFill/>
        </p:spPr>
        <p:txBody>
          <a:bodyPr wrap="square" rtlCol="0">
            <a:spAutoFit/>
          </a:bodyPr>
          <a:lstStyle/>
          <a:p>
            <a:r>
              <a:rPr lang="fr-FR" dirty="0"/>
              <a:t>Ou comment les tests peuvent devenir les bugs et </a:t>
            </a:r>
            <a:r>
              <a:rPr lang="fr-FR" strike="sngStrike" dirty="0"/>
              <a:t>f████ la █████ </a:t>
            </a:r>
            <a:r>
              <a:rPr lang="fr-FR" dirty="0"/>
              <a:t> casser tout + des choses qu’il aurait VRAIMENT fallu tester avant de passer en prod</a:t>
            </a:r>
          </a:p>
        </p:txBody>
      </p:sp>
      <p:sp>
        <p:nvSpPr>
          <p:cNvPr id="6" name="ZoneTexte 5">
            <a:extLst>
              <a:ext uri="{FF2B5EF4-FFF2-40B4-BE49-F238E27FC236}">
                <a16:creationId xmlns:a16="http://schemas.microsoft.com/office/drawing/2014/main" id="{3DF749B0-4D64-77A7-6D5B-974943F1CE57}"/>
              </a:ext>
            </a:extLst>
          </p:cNvPr>
          <p:cNvSpPr txBox="1"/>
          <p:nvPr/>
        </p:nvSpPr>
        <p:spPr>
          <a:xfrm>
            <a:off x="9823009" y="461727"/>
            <a:ext cx="1702051" cy="246221"/>
          </a:xfrm>
          <a:prstGeom prst="rect">
            <a:avLst/>
          </a:prstGeom>
          <a:noFill/>
        </p:spPr>
        <p:txBody>
          <a:bodyPr wrap="square" rtlCol="0">
            <a:spAutoFit/>
          </a:bodyPr>
          <a:lstStyle/>
          <a:p>
            <a:r>
              <a:rPr lang="fr-FR" sz="1000" dirty="0"/>
              <a:t>(Basé sur la loi de </a:t>
            </a:r>
            <a:r>
              <a:rPr lang="fr-FR" sz="1000" dirty="0" err="1"/>
              <a:t>murphy</a:t>
            </a:r>
            <a:r>
              <a:rPr lang="fr-FR" sz="1000" dirty="0"/>
              <a:t>)</a:t>
            </a:r>
          </a:p>
        </p:txBody>
      </p:sp>
      <mc:AlternateContent xmlns:mc="http://schemas.openxmlformats.org/markup-compatibility/2006" xmlns:p14="http://schemas.microsoft.com/office/powerpoint/2010/main">
        <mc:Choice Requires="p14">
          <p:contentPart p14:bwMode="auto" r:id="rId4">
            <p14:nvContentPartPr>
              <p14:cNvPr id="7" name="Encre 6">
                <a:extLst>
                  <a:ext uri="{FF2B5EF4-FFF2-40B4-BE49-F238E27FC236}">
                    <a16:creationId xmlns:a16="http://schemas.microsoft.com/office/drawing/2014/main" id="{92DC6F2F-42F6-94EE-57AF-F6EF0EF21298}"/>
                  </a:ext>
                </a:extLst>
              </p14:cNvPr>
              <p14:cNvContentPartPr/>
              <p14:nvPr/>
            </p14:nvContentPartPr>
            <p14:xfrm>
              <a:off x="5422808" y="2206504"/>
              <a:ext cx="1892160" cy="38520"/>
            </p14:xfrm>
          </p:contentPart>
        </mc:Choice>
        <mc:Fallback xmlns="">
          <p:pic>
            <p:nvPicPr>
              <p:cNvPr id="7" name="Encre 6">
                <a:extLst>
                  <a:ext uri="{FF2B5EF4-FFF2-40B4-BE49-F238E27FC236}">
                    <a16:creationId xmlns:a16="http://schemas.microsoft.com/office/drawing/2014/main" id="{92DC6F2F-42F6-94EE-57AF-F6EF0EF21298}"/>
                  </a:ext>
                </a:extLst>
              </p:cNvPr>
              <p:cNvPicPr/>
              <p:nvPr/>
            </p:nvPicPr>
            <p:blipFill>
              <a:blip r:embed="rId5"/>
              <a:stretch>
                <a:fillRect/>
              </a:stretch>
            </p:blipFill>
            <p:spPr>
              <a:xfrm>
                <a:off x="5386808" y="2170864"/>
                <a:ext cx="1963800" cy="110160"/>
              </a:xfrm>
              <a:prstGeom prst="rect">
                <a:avLst/>
              </a:prstGeom>
            </p:spPr>
          </p:pic>
        </mc:Fallback>
      </mc:AlternateContent>
    </p:spTree>
    <p:extLst>
      <p:ext uri="{BB962C8B-B14F-4D97-AF65-F5344CB8AC3E}">
        <p14:creationId xmlns:p14="http://schemas.microsoft.com/office/powerpoint/2010/main" val="13635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2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A424F-F4AA-6BF5-DB9D-8CE5CB200F7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529DB46-DF1B-DFAC-41B7-E5AE120AE79F}"/>
              </a:ext>
            </a:extLst>
          </p:cNvPr>
          <p:cNvSpPr>
            <a:spLocks noGrp="1"/>
          </p:cNvSpPr>
          <p:nvPr>
            <p:ph type="title"/>
          </p:nvPr>
        </p:nvSpPr>
        <p:spPr>
          <a:xfrm>
            <a:off x="416458" y="-44092"/>
            <a:ext cx="7273637" cy="1646555"/>
          </a:xfrm>
        </p:spPr>
        <p:txBody>
          <a:bodyPr rtlCol="0"/>
          <a:lstStyle>
            <a:defPPr>
              <a:defRPr lang="fr-FR"/>
            </a:defPPr>
          </a:lstStyle>
          <a:p>
            <a:pPr rtl="0"/>
            <a:r>
              <a:rPr lang="fr-FR" sz="3200" dirty="0"/>
              <a:t>Premier exemple: </a:t>
            </a:r>
            <a:r>
              <a:rPr lang="fr-FR" dirty="0"/>
              <a:t>Knight Capital</a:t>
            </a:r>
            <a:endParaRPr lang="fr-FR" sz="3200" dirty="0"/>
          </a:p>
        </p:txBody>
      </p:sp>
      <p:sp>
        <p:nvSpPr>
          <p:cNvPr id="5" name="ZoneTexte 4">
            <a:extLst>
              <a:ext uri="{FF2B5EF4-FFF2-40B4-BE49-F238E27FC236}">
                <a16:creationId xmlns:a16="http://schemas.microsoft.com/office/drawing/2014/main" id="{8596B031-432F-BE8A-F4B5-D86D46202CDC}"/>
              </a:ext>
            </a:extLst>
          </p:cNvPr>
          <p:cNvSpPr txBox="1"/>
          <p:nvPr/>
        </p:nvSpPr>
        <p:spPr>
          <a:xfrm>
            <a:off x="416458" y="975674"/>
            <a:ext cx="9623834" cy="646331"/>
          </a:xfrm>
          <a:prstGeom prst="rect">
            <a:avLst/>
          </a:prstGeom>
          <a:noFill/>
        </p:spPr>
        <p:txBody>
          <a:bodyPr wrap="square" rtlCol="0">
            <a:spAutoFit/>
          </a:bodyPr>
          <a:lstStyle/>
          <a:p>
            <a:r>
              <a:rPr lang="en-US" b="1" dirty="0"/>
              <a:t>Ou comment crasher la bourse pour un petit bout de temps:</a:t>
            </a:r>
          </a:p>
          <a:p>
            <a:r>
              <a:rPr lang="en-US" i="1" dirty="0"/>
              <a:t>(et ta compagnie)</a:t>
            </a:r>
            <a:endParaRPr lang="fr-FR" i="1" dirty="0"/>
          </a:p>
        </p:txBody>
      </p:sp>
      <p:pic>
        <p:nvPicPr>
          <p:cNvPr id="1026" name="Picture 2">
            <a:extLst>
              <a:ext uri="{FF2B5EF4-FFF2-40B4-BE49-F238E27FC236}">
                <a16:creationId xmlns:a16="http://schemas.microsoft.com/office/drawing/2014/main" id="{742211EE-D321-D67D-30D6-6CDE25B4B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7" y="5401437"/>
            <a:ext cx="3369059" cy="127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lose half a billion dollars with bad feature flags | by Vineeth  Madhusudanan | Statsig">
            <a:extLst>
              <a:ext uri="{FF2B5EF4-FFF2-40B4-BE49-F238E27FC236}">
                <a16:creationId xmlns:a16="http://schemas.microsoft.com/office/drawing/2014/main" id="{529C8045-7E44-D801-55E1-527E91C14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41" y="1877108"/>
            <a:ext cx="5517836" cy="31037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er bug knight">
            <a:extLst>
              <a:ext uri="{FF2B5EF4-FFF2-40B4-BE49-F238E27FC236}">
                <a16:creationId xmlns:a16="http://schemas.microsoft.com/office/drawing/2014/main" id="{680A7C40-60EF-61BD-DAD0-6A2470C10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610" y="1877108"/>
            <a:ext cx="5517837" cy="310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8E4F0B-A6EB-861C-1C34-CAA9BDE47858}"/>
              </a:ext>
            </a:extLst>
          </p:cNvPr>
          <p:cNvSpPr>
            <a:spLocks noGrp="1"/>
          </p:cNvSpPr>
          <p:nvPr>
            <p:ph type="title"/>
          </p:nvPr>
        </p:nvSpPr>
        <p:spPr/>
        <p:txBody>
          <a:bodyPr rtlCol="0"/>
          <a:lstStyle>
            <a:defPPr>
              <a:defRPr lang="fr-FR"/>
            </a:defPPr>
          </a:lstStyle>
          <a:p>
            <a:pPr rtl="0"/>
            <a:r>
              <a:rPr lang="fr-FR" sz="3200" dirty="0"/>
              <a:t>Knight Capital: le topo </a:t>
            </a:r>
          </a:p>
        </p:txBody>
      </p:sp>
      <p:sp>
        <p:nvSpPr>
          <p:cNvPr id="3" name="Espace réservé du contenu 2">
            <a:extLst>
              <a:ext uri="{FF2B5EF4-FFF2-40B4-BE49-F238E27FC236}">
                <a16:creationId xmlns:a16="http://schemas.microsoft.com/office/drawing/2014/main" id="{59F97739-E0DF-24F3-7886-013A799A52C3}"/>
              </a:ext>
            </a:extLst>
          </p:cNvPr>
          <p:cNvSpPr>
            <a:spLocks noGrp="1"/>
          </p:cNvSpPr>
          <p:nvPr>
            <p:ph sz="quarter" idx="10"/>
          </p:nvPr>
        </p:nvSpPr>
        <p:spPr>
          <a:xfrm>
            <a:off x="914399" y="2011363"/>
            <a:ext cx="6951134" cy="4155757"/>
          </a:xfrm>
        </p:spPr>
        <p:txBody>
          <a:bodyPr rtlCol="0">
            <a:normAutofit fontScale="92500" lnSpcReduction="20000"/>
          </a:bodyPr>
          <a:lstStyle>
            <a:defPPr>
              <a:defRPr lang="fr-FR"/>
            </a:defPPr>
          </a:lstStyle>
          <a:p>
            <a:pPr>
              <a:buFont typeface="Arial" panose="020B0604020202020204" pitchFamily="34" charset="0"/>
              <a:buChar char="•"/>
            </a:pPr>
            <a:r>
              <a:rPr lang="fr-FR" b="1" dirty="0"/>
              <a:t>Contexte</a:t>
            </a:r>
            <a:r>
              <a:rPr lang="fr-FR" dirty="0"/>
              <a:t> :</a:t>
            </a:r>
          </a:p>
          <a:p>
            <a:pPr lvl="1"/>
            <a:r>
              <a:rPr lang="fr-FR" dirty="0"/>
              <a:t>Société de trading en bourse</a:t>
            </a:r>
          </a:p>
          <a:p>
            <a:pPr lvl="1"/>
            <a:r>
              <a:rPr lang="fr-FR" dirty="0"/>
              <a:t>Incident en 2012</a:t>
            </a:r>
          </a:p>
          <a:p>
            <a:pPr marL="228600" indent="-228600" rtl="0">
              <a:spcBef>
                <a:spcPts val="0"/>
              </a:spcBef>
              <a:spcAft>
                <a:spcPts val="1200"/>
              </a:spcAft>
              <a:buFont typeface="Arial" panose="020B0604020202020204" pitchFamily="34" charset="0"/>
              <a:buChar char="•"/>
            </a:pPr>
            <a:r>
              <a:rPr lang="fr-FR" sz="2000" b="1" cap="none" dirty="0"/>
              <a:t>Erreur :</a:t>
            </a:r>
          </a:p>
          <a:p>
            <a:pPr lvl="1"/>
            <a:r>
              <a:rPr lang="fr-FR" cap="none" dirty="0"/>
              <a:t>Déploiement incomplet</a:t>
            </a:r>
          </a:p>
          <a:p>
            <a:pPr lvl="1"/>
            <a:r>
              <a:rPr lang="fr-FR" cap="none" dirty="0"/>
              <a:t>Réactivation d’un ancien code : Power </a:t>
            </a:r>
            <a:r>
              <a:rPr lang="fr-FR" cap="none" dirty="0" err="1"/>
              <a:t>Peg</a:t>
            </a:r>
            <a:endParaRPr lang="fr-FR" cap="none" dirty="0"/>
          </a:p>
          <a:p>
            <a:pPr>
              <a:buFont typeface="Arial" panose="020B0604020202020204" pitchFamily="34" charset="0"/>
              <a:buChar char="•"/>
            </a:pPr>
            <a:r>
              <a:rPr lang="fr-FR" b="1" dirty="0"/>
              <a:t>Conséquence</a:t>
            </a:r>
            <a:r>
              <a:rPr lang="fr-FR" dirty="0"/>
              <a:t> :</a:t>
            </a:r>
          </a:p>
          <a:p>
            <a:pPr lvl="1"/>
            <a:r>
              <a:rPr lang="fr-FR" dirty="0"/>
              <a:t>Perte de 440 millions en 45 minutes</a:t>
            </a:r>
          </a:p>
          <a:p>
            <a:pPr lvl="1"/>
            <a:r>
              <a:rPr lang="fr-FR" dirty="0"/>
              <a:t>Flot de transactions incontrôlées</a:t>
            </a:r>
          </a:p>
          <a:p>
            <a:pPr>
              <a:buFont typeface="Arial" panose="020B0604020202020204" pitchFamily="34" charset="0"/>
              <a:buChar char="•"/>
            </a:pPr>
            <a:r>
              <a:rPr lang="fr-FR" b="1" dirty="0"/>
              <a:t>Leçon</a:t>
            </a:r>
            <a:r>
              <a:rPr lang="fr-FR" dirty="0"/>
              <a:t> :</a:t>
            </a:r>
          </a:p>
          <a:p>
            <a:pPr lvl="1"/>
            <a:r>
              <a:rPr lang="fr-FR" dirty="0"/>
              <a:t>Vérification complète des déploiements</a:t>
            </a:r>
          </a:p>
          <a:p>
            <a:pPr lvl="1"/>
            <a:r>
              <a:rPr lang="fr-FR" dirty="0"/>
              <a:t>Suppression de code obsolète</a:t>
            </a:r>
          </a:p>
        </p:txBody>
      </p:sp>
      <p:sp>
        <p:nvSpPr>
          <p:cNvPr id="4" name="Espace réservé du numéro de diapositive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rtlCol="0"/>
          <a:lstStyle>
            <a:defPPr>
              <a:defRPr lang="fr-FR"/>
            </a:defPPr>
          </a:lstStyle>
          <a:p>
            <a:pPr rtl="0"/>
            <a:fld id="{B5CEABB6-07DC-46E8-9B57-56EC44A396E5}" type="slidenum">
              <a:rPr lang="fr-FR" smtClean="0"/>
              <a:pPr rtl="0"/>
              <a:t>4</a:t>
            </a:fld>
            <a:endParaRPr lang="fr-FR" dirty="0"/>
          </a:p>
        </p:txBody>
      </p:sp>
      <p:pic>
        <p:nvPicPr>
          <p:cNvPr id="2053" name="Picture 5" descr="Quality assurance vs. quality control: what is the difference? | Shake">
            <a:extLst>
              <a:ext uri="{FF2B5EF4-FFF2-40B4-BE49-F238E27FC236}">
                <a16:creationId xmlns:a16="http://schemas.microsoft.com/office/drawing/2014/main" id="{5D99BE1C-CC1F-67EA-8836-6DA1FACCE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473" y="959666"/>
            <a:ext cx="4779907" cy="278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0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fade">
                                      <p:cBhvr>
                                        <p:cTn id="27" dur="500"/>
                                        <p:tgtEl>
                                          <p:spTgt spid="20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500"/>
                                        <p:tgtEl>
                                          <p:spTgt spid="3">
                                            <p:txEl>
                                              <p:pRg st="10" end="1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62471-4621-E30B-E601-D102B6DBC70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86B3C0-FDC4-2022-BC16-FBA4E259A07A}"/>
              </a:ext>
            </a:extLst>
          </p:cNvPr>
          <p:cNvSpPr>
            <a:spLocks noGrp="1"/>
          </p:cNvSpPr>
          <p:nvPr>
            <p:ph type="title"/>
          </p:nvPr>
        </p:nvSpPr>
        <p:spPr>
          <a:xfrm>
            <a:off x="416458" y="-44092"/>
            <a:ext cx="7273637" cy="1646555"/>
          </a:xfrm>
        </p:spPr>
        <p:txBody>
          <a:bodyPr rtlCol="0"/>
          <a:lstStyle>
            <a:defPPr>
              <a:defRPr lang="fr-FR"/>
            </a:defPPr>
          </a:lstStyle>
          <a:p>
            <a:pPr rtl="0"/>
            <a:r>
              <a:rPr lang="fr-FR" sz="3200" dirty="0"/>
              <a:t>Deuxième exemple: La NASA</a:t>
            </a:r>
          </a:p>
        </p:txBody>
      </p:sp>
      <p:sp>
        <p:nvSpPr>
          <p:cNvPr id="5" name="ZoneTexte 4">
            <a:extLst>
              <a:ext uri="{FF2B5EF4-FFF2-40B4-BE49-F238E27FC236}">
                <a16:creationId xmlns:a16="http://schemas.microsoft.com/office/drawing/2014/main" id="{5BF6C4C2-A2A0-7765-1A91-86B3D436250C}"/>
              </a:ext>
            </a:extLst>
          </p:cNvPr>
          <p:cNvSpPr txBox="1"/>
          <p:nvPr/>
        </p:nvSpPr>
        <p:spPr>
          <a:xfrm>
            <a:off x="416458" y="993781"/>
            <a:ext cx="9623834" cy="369332"/>
          </a:xfrm>
          <a:prstGeom prst="rect">
            <a:avLst/>
          </a:prstGeom>
          <a:noFill/>
        </p:spPr>
        <p:txBody>
          <a:bodyPr wrap="square" rtlCol="0">
            <a:spAutoFit/>
          </a:bodyPr>
          <a:lstStyle/>
          <a:p>
            <a:r>
              <a:rPr lang="fr-FR" b="1" dirty="0"/>
              <a:t>AKA le tuto de comment perdre un satellite </a:t>
            </a:r>
            <a:endParaRPr lang="fr-FR" dirty="0"/>
          </a:p>
        </p:txBody>
      </p:sp>
      <p:pic>
        <p:nvPicPr>
          <p:cNvPr id="3074" name="Picture 2" descr="How NASA Lost Its Mars Climate Orbiter From a Metric Error">
            <a:extLst>
              <a:ext uri="{FF2B5EF4-FFF2-40B4-BE49-F238E27FC236}">
                <a16:creationId xmlns:a16="http://schemas.microsoft.com/office/drawing/2014/main" id="{7338896D-EFC1-D5A0-A282-10370B6BE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58" y="3581048"/>
            <a:ext cx="4406020" cy="33045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ASA Logo PNG Vector (EPS) Free Download">
            <a:extLst>
              <a:ext uri="{FF2B5EF4-FFF2-40B4-BE49-F238E27FC236}">
                <a16:creationId xmlns:a16="http://schemas.microsoft.com/office/drawing/2014/main" id="{90016F69-BC70-20DD-CEDB-9220B3ABC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96" y="1417913"/>
            <a:ext cx="2778094" cy="23476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ars Climate Orbiter - Wikipedia">
            <a:extLst>
              <a:ext uri="{FF2B5EF4-FFF2-40B4-BE49-F238E27FC236}">
                <a16:creationId xmlns:a16="http://schemas.microsoft.com/office/drawing/2014/main" id="{0D650CEE-F585-48A6-DC5C-211787B7D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374" y="117607"/>
            <a:ext cx="2984626" cy="198975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Espace lointain, espace, planète, Terre&#10;&#10;Description générée automatiquement">
            <a:extLst>
              <a:ext uri="{FF2B5EF4-FFF2-40B4-BE49-F238E27FC236}">
                <a16:creationId xmlns:a16="http://schemas.microsoft.com/office/drawing/2014/main" id="{786C34B7-9B65-FFC6-55CB-5430045F2A61}"/>
              </a:ext>
            </a:extLst>
          </p:cNvPr>
          <p:cNvPicPr>
            <a:picLocks noChangeAspect="1"/>
          </p:cNvPicPr>
          <p:nvPr/>
        </p:nvPicPr>
        <p:blipFill>
          <a:blip r:embed="rId6"/>
          <a:stretch>
            <a:fillRect/>
          </a:stretch>
        </p:blipFill>
        <p:spPr>
          <a:xfrm>
            <a:off x="4520522" y="2163779"/>
            <a:ext cx="7011669" cy="4440724"/>
          </a:xfrm>
          <a:prstGeom prst="rect">
            <a:avLst/>
          </a:prstGeom>
        </p:spPr>
      </p:pic>
    </p:spTree>
    <p:extLst>
      <p:ext uri="{BB962C8B-B14F-4D97-AF65-F5344CB8AC3E}">
        <p14:creationId xmlns:p14="http://schemas.microsoft.com/office/powerpoint/2010/main" val="178772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0" fill="hold"/>
                                        <p:tgtEl>
                                          <p:spTgt spid="4"/>
                                        </p:tgtEl>
                                        <p:attrNameLst>
                                          <p:attrName>ppt_w</p:attrName>
                                        </p:attrNameLst>
                                      </p:cBhvr>
                                      <p:tavLst>
                                        <p:tav tm="0">
                                          <p:val>
                                            <p:fltVal val="0"/>
                                          </p:val>
                                        </p:tav>
                                        <p:tav tm="100000">
                                          <p:val>
                                            <p:strVal val="#ppt_w"/>
                                          </p:val>
                                        </p:tav>
                                      </p:tavLst>
                                    </p:anim>
                                    <p:anim calcmode="lin" valueType="num">
                                      <p:cBhvr>
                                        <p:cTn id="8" dur="2500" fill="hold"/>
                                        <p:tgtEl>
                                          <p:spTgt spid="4"/>
                                        </p:tgtEl>
                                        <p:attrNameLst>
                                          <p:attrName>ppt_h</p:attrName>
                                        </p:attrNameLst>
                                      </p:cBhvr>
                                      <p:tavLst>
                                        <p:tav tm="0">
                                          <p:val>
                                            <p:fltVal val="0"/>
                                          </p:val>
                                        </p:tav>
                                        <p:tav tm="100000">
                                          <p:val>
                                            <p:strVal val="#ppt_h"/>
                                          </p:val>
                                        </p:tav>
                                      </p:tavLst>
                                    </p:anim>
                                    <p:anim calcmode="lin" valueType="num">
                                      <p:cBhvr>
                                        <p:cTn id="9" dur="2500" fill="hold"/>
                                        <p:tgtEl>
                                          <p:spTgt spid="4"/>
                                        </p:tgtEl>
                                        <p:attrNameLst>
                                          <p:attrName>style.rotation</p:attrName>
                                        </p:attrNameLst>
                                      </p:cBhvr>
                                      <p:tavLst>
                                        <p:tav tm="0">
                                          <p:val>
                                            <p:fltVal val="90"/>
                                          </p:val>
                                        </p:tav>
                                        <p:tav tm="100000">
                                          <p:val>
                                            <p:fltVal val="0"/>
                                          </p:val>
                                        </p:tav>
                                      </p:tavLst>
                                    </p:anim>
                                    <p:animEffect transition="in" filter="fade">
                                      <p:cBhvr>
                                        <p:cTn id="10"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0E33-B62F-0A20-22E0-DD1A9ACE83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9DD27B3-8F41-7FB1-8C72-E1535341A251}"/>
              </a:ext>
            </a:extLst>
          </p:cNvPr>
          <p:cNvSpPr>
            <a:spLocks noGrp="1"/>
          </p:cNvSpPr>
          <p:nvPr>
            <p:ph type="title"/>
          </p:nvPr>
        </p:nvSpPr>
        <p:spPr/>
        <p:txBody>
          <a:bodyPr rtlCol="0"/>
          <a:lstStyle>
            <a:defPPr>
              <a:defRPr lang="fr-FR"/>
            </a:defPPr>
          </a:lstStyle>
          <a:p>
            <a:pPr rtl="0"/>
            <a:r>
              <a:rPr lang="fr-FR" sz="3200" dirty="0"/>
              <a:t>Satellite go brrr </a:t>
            </a:r>
          </a:p>
        </p:txBody>
      </p:sp>
      <p:sp>
        <p:nvSpPr>
          <p:cNvPr id="3" name="Espace réservé du contenu 2">
            <a:extLst>
              <a:ext uri="{FF2B5EF4-FFF2-40B4-BE49-F238E27FC236}">
                <a16:creationId xmlns:a16="http://schemas.microsoft.com/office/drawing/2014/main" id="{B05FA438-B3EF-1370-AC9F-B9516343FF45}"/>
              </a:ext>
            </a:extLst>
          </p:cNvPr>
          <p:cNvSpPr>
            <a:spLocks noGrp="1"/>
          </p:cNvSpPr>
          <p:nvPr>
            <p:ph sz="quarter" idx="10"/>
          </p:nvPr>
        </p:nvSpPr>
        <p:spPr>
          <a:xfrm>
            <a:off x="914399" y="2011363"/>
            <a:ext cx="6951134" cy="4155757"/>
          </a:xfrm>
        </p:spPr>
        <p:txBody>
          <a:bodyPr rtlCol="0">
            <a:normAutofit fontScale="92500" lnSpcReduction="10000"/>
          </a:bodyPr>
          <a:lstStyle>
            <a:defPPr>
              <a:defRPr lang="fr-FR"/>
            </a:defPPr>
          </a:lstStyle>
          <a:p>
            <a:pPr marL="228600" indent="-228600" rtl="0">
              <a:spcBef>
                <a:spcPts val="0"/>
              </a:spcBef>
              <a:spcAft>
                <a:spcPts val="1200"/>
              </a:spcAft>
              <a:buFont typeface="Arial" panose="020B0604020202020204" pitchFamily="34" charset="0"/>
              <a:buChar char="•"/>
            </a:pPr>
            <a:r>
              <a:rPr lang="fr-FR" sz="2000" b="1" cap="none" dirty="0"/>
              <a:t>Contexte :</a:t>
            </a:r>
          </a:p>
          <a:p>
            <a:pPr lvl="1"/>
            <a:r>
              <a:rPr lang="fr-FR" cap="none" dirty="0"/>
              <a:t>Mission martienne en 1999</a:t>
            </a:r>
          </a:p>
          <a:p>
            <a:pPr lvl="1"/>
            <a:r>
              <a:rPr lang="fr-FR" cap="none" dirty="0"/>
              <a:t>Erreur de conversion des unités</a:t>
            </a:r>
          </a:p>
          <a:p>
            <a:pPr marL="228600" indent="-228600" rtl="0">
              <a:spcBef>
                <a:spcPts val="0"/>
              </a:spcBef>
              <a:spcAft>
                <a:spcPts val="1200"/>
              </a:spcAft>
              <a:buFont typeface="Arial" panose="020B0604020202020204" pitchFamily="34" charset="0"/>
              <a:buChar char="•"/>
            </a:pPr>
            <a:r>
              <a:rPr lang="fr-FR" sz="2000" b="1" cap="none" dirty="0"/>
              <a:t>Erreur :</a:t>
            </a:r>
          </a:p>
          <a:p>
            <a:pPr lvl="1"/>
            <a:r>
              <a:rPr lang="fr-FR" cap="none" dirty="0"/>
              <a:t>Conflit entre unités impériales et métriques</a:t>
            </a:r>
          </a:p>
          <a:p>
            <a:pPr marL="228600" indent="-228600" rtl="0">
              <a:spcBef>
                <a:spcPts val="0"/>
              </a:spcBef>
              <a:spcAft>
                <a:spcPts val="1200"/>
              </a:spcAft>
              <a:buFont typeface="Arial" panose="020B0604020202020204" pitchFamily="34" charset="0"/>
              <a:buChar char="•"/>
            </a:pPr>
            <a:r>
              <a:rPr lang="fr-FR" sz="2000" b="1" cap="none" dirty="0"/>
              <a:t>Conséquence :</a:t>
            </a:r>
          </a:p>
          <a:p>
            <a:pPr lvl="1"/>
            <a:r>
              <a:rPr lang="fr-FR" cap="none" dirty="0"/>
              <a:t>Disparition de l’orbiteur dans l’atmosphère martienne</a:t>
            </a:r>
          </a:p>
          <a:p>
            <a:pPr lvl="1"/>
            <a:r>
              <a:rPr lang="fr-FR" cap="none" dirty="0"/>
              <a:t>Perte de 125 millions de dollars</a:t>
            </a:r>
          </a:p>
          <a:p>
            <a:pPr marL="228600" indent="-228600" rtl="0">
              <a:spcBef>
                <a:spcPts val="0"/>
              </a:spcBef>
              <a:spcAft>
                <a:spcPts val="1200"/>
              </a:spcAft>
              <a:buFont typeface="Arial" panose="020B0604020202020204" pitchFamily="34" charset="0"/>
              <a:buChar char="•"/>
            </a:pPr>
            <a:r>
              <a:rPr lang="fr-FR" sz="2000" b="1" cap="none" dirty="0"/>
              <a:t>Leçon :</a:t>
            </a:r>
          </a:p>
          <a:p>
            <a:pPr lvl="1"/>
            <a:r>
              <a:rPr lang="fr-FR" cap="none" dirty="0"/>
              <a:t>Standardisation des unités</a:t>
            </a:r>
          </a:p>
          <a:p>
            <a:pPr lvl="1"/>
            <a:r>
              <a:rPr lang="fr-FR" cap="none" dirty="0"/>
              <a:t>Communication entre équipes</a:t>
            </a:r>
            <a:endParaRPr lang="fr-FR" cap="none" dirty="0">
              <a:cs typeface="Calibri"/>
            </a:endParaRPr>
          </a:p>
        </p:txBody>
      </p:sp>
      <p:sp>
        <p:nvSpPr>
          <p:cNvPr id="4" name="Espace réservé du numéro de diapositive 3">
            <a:extLst>
              <a:ext uri="{FF2B5EF4-FFF2-40B4-BE49-F238E27FC236}">
                <a16:creationId xmlns:a16="http://schemas.microsoft.com/office/drawing/2014/main" id="{A872DD9A-2D08-D803-F8ED-BCD29125A4F0}"/>
              </a:ext>
            </a:extLst>
          </p:cNvPr>
          <p:cNvSpPr>
            <a:spLocks noGrp="1"/>
          </p:cNvSpPr>
          <p:nvPr>
            <p:ph type="sldNum" sz="quarter" idx="4"/>
          </p:nvPr>
        </p:nvSpPr>
        <p:spPr/>
        <p:txBody>
          <a:bodyPr rtlCol="0"/>
          <a:lstStyle>
            <a:defPPr>
              <a:defRPr lang="fr-FR"/>
            </a:defPPr>
          </a:lstStyle>
          <a:p>
            <a:pPr rtl="0"/>
            <a:fld id="{B5CEABB6-07DC-46E8-9B57-56EC44A396E5}" type="slidenum">
              <a:rPr lang="fr-FR" smtClean="0"/>
              <a:pPr rtl="0"/>
              <a:t>6</a:t>
            </a:fld>
            <a:endParaRPr lang="fr-FR" dirty="0"/>
          </a:p>
        </p:txBody>
      </p:sp>
      <p:pic>
        <p:nvPicPr>
          <p:cNvPr id="6" name="Image 5">
            <a:extLst>
              <a:ext uri="{FF2B5EF4-FFF2-40B4-BE49-F238E27FC236}">
                <a16:creationId xmlns:a16="http://schemas.microsoft.com/office/drawing/2014/main" id="{BC8BADE6-FA2F-49A6-8805-03EC19C80D36}"/>
              </a:ext>
            </a:extLst>
          </p:cNvPr>
          <p:cNvPicPr>
            <a:picLocks noChangeAspect="1"/>
          </p:cNvPicPr>
          <p:nvPr/>
        </p:nvPicPr>
        <p:blipFill>
          <a:blip r:embed="rId3"/>
          <a:stretch>
            <a:fillRect/>
          </a:stretch>
        </p:blipFill>
        <p:spPr>
          <a:xfrm>
            <a:off x="7500107" y="1773231"/>
            <a:ext cx="2429214" cy="2429214"/>
          </a:xfrm>
          <a:prstGeom prst="rect">
            <a:avLst/>
          </a:prstGeom>
        </p:spPr>
      </p:pic>
      <p:sp>
        <p:nvSpPr>
          <p:cNvPr id="7" name="ZoneTexte 6">
            <a:extLst>
              <a:ext uri="{FF2B5EF4-FFF2-40B4-BE49-F238E27FC236}">
                <a16:creationId xmlns:a16="http://schemas.microsoft.com/office/drawing/2014/main" id="{B334C6E9-EF25-A8D2-E521-672694F3F600}"/>
              </a:ext>
            </a:extLst>
          </p:cNvPr>
          <p:cNvSpPr txBox="1"/>
          <p:nvPr/>
        </p:nvSpPr>
        <p:spPr>
          <a:xfrm>
            <a:off x="7574765" y="4202445"/>
            <a:ext cx="2279898" cy="923330"/>
          </a:xfrm>
          <a:prstGeom prst="rect">
            <a:avLst/>
          </a:prstGeom>
          <a:noFill/>
        </p:spPr>
        <p:txBody>
          <a:bodyPr wrap="square" rtlCol="0">
            <a:spAutoFit/>
          </a:bodyPr>
          <a:lstStyle/>
          <a:p>
            <a:r>
              <a:rPr lang="fr-FR" dirty="0"/>
              <a:t>Simple code qui aurait pu régler le problème.</a:t>
            </a:r>
          </a:p>
        </p:txBody>
      </p:sp>
    </p:spTree>
    <p:extLst>
      <p:ext uri="{BB962C8B-B14F-4D97-AF65-F5344CB8AC3E}">
        <p14:creationId xmlns:p14="http://schemas.microsoft.com/office/powerpoint/2010/main" val="34035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18D56-4B13-F2D3-12F9-1E5A8CCDF44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B568586-64AC-DA08-B798-0556E2BEB376}"/>
              </a:ext>
            </a:extLst>
          </p:cNvPr>
          <p:cNvSpPr>
            <a:spLocks noGrp="1"/>
          </p:cNvSpPr>
          <p:nvPr>
            <p:ph type="title"/>
          </p:nvPr>
        </p:nvSpPr>
        <p:spPr>
          <a:xfrm>
            <a:off x="416458" y="-44092"/>
            <a:ext cx="7273637" cy="1646555"/>
          </a:xfrm>
        </p:spPr>
        <p:txBody>
          <a:bodyPr rtlCol="0"/>
          <a:lstStyle>
            <a:defPPr>
              <a:defRPr lang="fr-FR"/>
            </a:defPPr>
          </a:lstStyle>
          <a:p>
            <a:pPr rtl="0"/>
            <a:r>
              <a:rPr lang="fr-FR" sz="3200" dirty="0"/>
              <a:t>Troisième exemple: AWS</a:t>
            </a:r>
          </a:p>
        </p:txBody>
      </p:sp>
      <p:sp>
        <p:nvSpPr>
          <p:cNvPr id="6" name="ZoneTexte 5">
            <a:extLst>
              <a:ext uri="{FF2B5EF4-FFF2-40B4-BE49-F238E27FC236}">
                <a16:creationId xmlns:a16="http://schemas.microsoft.com/office/drawing/2014/main" id="{49015713-A495-64FA-9AAD-EC2E1177E03C}"/>
              </a:ext>
            </a:extLst>
          </p:cNvPr>
          <p:cNvSpPr txBox="1"/>
          <p:nvPr/>
        </p:nvSpPr>
        <p:spPr>
          <a:xfrm>
            <a:off x="416458" y="1067810"/>
            <a:ext cx="9623834" cy="646331"/>
          </a:xfrm>
          <a:prstGeom prst="rect">
            <a:avLst/>
          </a:prstGeom>
          <a:noFill/>
        </p:spPr>
        <p:txBody>
          <a:bodyPr wrap="square" rtlCol="0">
            <a:spAutoFit/>
          </a:bodyPr>
          <a:lstStyle/>
          <a:p>
            <a:r>
              <a:rPr lang="fr-FR" b="1" dirty="0"/>
              <a:t>« Oh </a:t>
            </a:r>
            <a:r>
              <a:rPr lang="fr-FR" b="1" dirty="0" err="1"/>
              <a:t>god</a:t>
            </a:r>
            <a:r>
              <a:rPr lang="fr-FR" b="1" dirty="0"/>
              <a:t> oh fuck »    Ou: « la faute de frappe »</a:t>
            </a:r>
          </a:p>
          <a:p>
            <a:endParaRPr lang="fr-FR" dirty="0"/>
          </a:p>
        </p:txBody>
      </p:sp>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E3182C8C-875B-63ED-49FE-7EDDE28475A4}"/>
                  </a:ext>
                </a:extLst>
              </p14:cNvPr>
              <p14:cNvContentPartPr/>
              <p14:nvPr/>
            </p14:nvContentPartPr>
            <p14:xfrm>
              <a:off x="1719708" y="1257933"/>
              <a:ext cx="432000" cy="9720"/>
            </p14:xfrm>
          </p:contentPart>
        </mc:Choice>
        <mc:Fallback xmlns="">
          <p:pic>
            <p:nvPicPr>
              <p:cNvPr id="8" name="Encre 7">
                <a:extLst>
                  <a:ext uri="{FF2B5EF4-FFF2-40B4-BE49-F238E27FC236}">
                    <a16:creationId xmlns:a16="http://schemas.microsoft.com/office/drawing/2014/main" id="{E3182C8C-875B-63ED-49FE-7EDDE28475A4}"/>
                  </a:ext>
                </a:extLst>
              </p:cNvPr>
              <p:cNvPicPr/>
              <p:nvPr/>
            </p:nvPicPr>
            <p:blipFill>
              <a:blip r:embed="rId4"/>
              <a:stretch>
                <a:fillRect/>
              </a:stretch>
            </p:blipFill>
            <p:spPr>
              <a:xfrm>
                <a:off x="1684068" y="1221933"/>
                <a:ext cx="503640" cy="81360"/>
              </a:xfrm>
              <a:prstGeom prst="rect">
                <a:avLst/>
              </a:prstGeom>
            </p:spPr>
          </p:pic>
        </mc:Fallback>
      </mc:AlternateContent>
      <p:sp>
        <p:nvSpPr>
          <p:cNvPr id="3" name="ZoneTexte 2">
            <a:extLst>
              <a:ext uri="{FF2B5EF4-FFF2-40B4-BE49-F238E27FC236}">
                <a16:creationId xmlns:a16="http://schemas.microsoft.com/office/drawing/2014/main" id="{E9FBFB72-C8E8-04C8-1B8C-F40B7AC9F8E6}"/>
              </a:ext>
            </a:extLst>
          </p:cNvPr>
          <p:cNvSpPr txBox="1"/>
          <p:nvPr/>
        </p:nvSpPr>
        <p:spPr>
          <a:xfrm>
            <a:off x="1719708" y="2626237"/>
            <a:ext cx="6599976" cy="1323439"/>
          </a:xfrm>
          <a:prstGeom prst="rect">
            <a:avLst/>
          </a:prstGeom>
          <a:noFill/>
        </p:spPr>
        <p:txBody>
          <a:bodyPr wrap="square" rtlCol="0">
            <a:spAutoFit/>
          </a:bodyPr>
          <a:lstStyle/>
          <a:p>
            <a:r>
              <a:rPr lang="fr-FR" sz="4000" b="1" i="1" dirty="0"/>
              <a:t>« Oups j’ai mal écrit la commande »</a:t>
            </a:r>
          </a:p>
        </p:txBody>
      </p:sp>
      <p:sp>
        <p:nvSpPr>
          <p:cNvPr id="7" name="ZoneTexte 6">
            <a:extLst>
              <a:ext uri="{FF2B5EF4-FFF2-40B4-BE49-F238E27FC236}">
                <a16:creationId xmlns:a16="http://schemas.microsoft.com/office/drawing/2014/main" id="{F2CDE3FA-1B42-7A06-A28B-2CE7BE855CB4}"/>
              </a:ext>
            </a:extLst>
          </p:cNvPr>
          <p:cNvSpPr txBox="1"/>
          <p:nvPr/>
        </p:nvSpPr>
        <p:spPr>
          <a:xfrm>
            <a:off x="1935708" y="3949676"/>
            <a:ext cx="4233600" cy="923330"/>
          </a:xfrm>
          <a:prstGeom prst="rect">
            <a:avLst/>
          </a:prstGeom>
          <a:noFill/>
        </p:spPr>
        <p:txBody>
          <a:bodyPr wrap="square" rtlCol="0">
            <a:spAutoFit/>
          </a:bodyPr>
          <a:lstStyle/>
          <a:p>
            <a:r>
              <a:rPr lang="fr-FR" b="1" dirty="0"/>
              <a:t>-</a:t>
            </a:r>
            <a:r>
              <a:rPr lang="fr-FR" dirty="0" err="1"/>
              <a:t>Words</a:t>
            </a:r>
            <a:r>
              <a:rPr lang="fr-FR" dirty="0"/>
              <a:t> </a:t>
            </a:r>
            <a:r>
              <a:rPr lang="fr-FR" dirty="0" err="1"/>
              <a:t>probably</a:t>
            </a:r>
            <a:r>
              <a:rPr lang="fr-FR" dirty="0"/>
              <a:t> </a:t>
            </a:r>
            <a:r>
              <a:rPr lang="fr-FR" dirty="0" err="1"/>
              <a:t>said</a:t>
            </a:r>
            <a:r>
              <a:rPr lang="fr-FR" dirty="0"/>
              <a:t> about 2 seconds </a:t>
            </a:r>
            <a:r>
              <a:rPr lang="fr-FR" dirty="0" err="1"/>
              <a:t>before</a:t>
            </a:r>
            <a:r>
              <a:rPr lang="fr-FR" dirty="0"/>
              <a:t> </a:t>
            </a:r>
            <a:r>
              <a:rPr lang="fr-FR" dirty="0" err="1"/>
              <a:t>disaster</a:t>
            </a:r>
            <a:r>
              <a:rPr lang="fr-FR" dirty="0"/>
              <a:t>/mots probablement prononcés deux secondes avant le chaos</a:t>
            </a:r>
          </a:p>
        </p:txBody>
      </p:sp>
      <p:pic>
        <p:nvPicPr>
          <p:cNvPr id="6146" name="Picture 2">
            <a:extLst>
              <a:ext uri="{FF2B5EF4-FFF2-40B4-BE49-F238E27FC236}">
                <a16:creationId xmlns:a16="http://schemas.microsoft.com/office/drawing/2014/main" id="{062C503F-19D1-38A5-554C-52CFA69DF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5275" y="276881"/>
            <a:ext cx="2641934" cy="15818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the AWS Management Console | AWS Developer Center">
            <a:extLst>
              <a:ext uri="{FF2B5EF4-FFF2-40B4-BE49-F238E27FC236}">
                <a16:creationId xmlns:a16="http://schemas.microsoft.com/office/drawing/2014/main" id="{D7E58712-D9BA-FA4A-0599-0065D3B53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3492" y="2006772"/>
            <a:ext cx="4233600" cy="480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92D586-3F7C-3202-E4F4-1F65B9A7D428}"/>
              </a:ext>
            </a:extLst>
          </p:cNvPr>
          <p:cNvSpPr>
            <a:spLocks noGrp="1"/>
          </p:cNvSpPr>
          <p:nvPr>
            <p:ph type="title"/>
          </p:nvPr>
        </p:nvSpPr>
        <p:spPr>
          <a:xfrm>
            <a:off x="0" y="-431580"/>
            <a:ext cx="10363201" cy="1629601"/>
          </a:xfrm>
        </p:spPr>
        <p:txBody>
          <a:bodyPr rtlCol="0"/>
          <a:lstStyle>
            <a:defPPr>
              <a:defRPr lang="fr-FR"/>
            </a:defPPr>
          </a:lstStyle>
          <a:p>
            <a:pPr rtl="0"/>
            <a:r>
              <a:rPr lang="en-US" dirty="0"/>
              <a:t>Panne Amazon Web Services (AWS)</a:t>
            </a:r>
            <a:endParaRPr lang="fr-FR" dirty="0"/>
          </a:p>
        </p:txBody>
      </p:sp>
      <p:sp>
        <p:nvSpPr>
          <p:cNvPr id="3" name="Espace réservé du contenu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747180"/>
          </a:xfrm>
        </p:spPr>
        <p:txBody>
          <a:bodyPr rtlCol="0">
            <a:normAutofit/>
          </a:bodyPr>
          <a:lstStyle>
            <a:defPPr>
              <a:defRPr lang="fr-FR"/>
            </a:defPPr>
          </a:lstStyle>
          <a:p>
            <a:pPr rtl="0"/>
            <a:r>
              <a:rPr lang="fr-FR" b="1" noProof="1"/>
              <a:t>Contexte :</a:t>
            </a:r>
          </a:p>
          <a:p>
            <a:pPr lvl="1"/>
            <a:r>
              <a:rPr lang="fr-FR" noProof="1"/>
              <a:t>AWS, plateforme cloud</a:t>
            </a:r>
          </a:p>
          <a:p>
            <a:pPr lvl="1"/>
            <a:r>
              <a:rPr lang="fr-FR" noProof="1"/>
              <a:t>Panne majeure en 2017</a:t>
            </a:r>
          </a:p>
          <a:p>
            <a:pPr rtl="0"/>
            <a:r>
              <a:rPr lang="fr-FR" b="1" noProof="1"/>
              <a:t>Erreur :</a:t>
            </a:r>
          </a:p>
          <a:p>
            <a:pPr lvl="1"/>
            <a:r>
              <a:rPr lang="fr-FR" noProof="1"/>
              <a:t>Typo dans une commande de maintenance</a:t>
            </a:r>
          </a:p>
          <a:p>
            <a:pPr lvl="1"/>
            <a:r>
              <a:rPr lang="fr-FR" noProof="1"/>
              <a:t>Service clé désactivé par erreur</a:t>
            </a:r>
          </a:p>
        </p:txBody>
      </p:sp>
      <p:sp>
        <p:nvSpPr>
          <p:cNvPr id="4" name="Espace réservé du contenu 3">
            <a:extLst>
              <a:ext uri="{FF2B5EF4-FFF2-40B4-BE49-F238E27FC236}">
                <a16:creationId xmlns:a16="http://schemas.microsoft.com/office/drawing/2014/main" id="{2CFADA2D-CE7A-511E-45B9-EAF4FA520E34}"/>
              </a:ext>
            </a:extLst>
          </p:cNvPr>
          <p:cNvSpPr>
            <a:spLocks noGrp="1"/>
          </p:cNvSpPr>
          <p:nvPr>
            <p:ph sz="quarter" idx="11"/>
          </p:nvPr>
        </p:nvSpPr>
        <p:spPr>
          <a:xfrm>
            <a:off x="6284891" y="2022250"/>
            <a:ext cx="4924976" cy="3747180"/>
          </a:xfrm>
        </p:spPr>
        <p:txBody>
          <a:bodyPr rtlCol="0"/>
          <a:lstStyle>
            <a:defPPr>
              <a:defRPr lang="fr-FR"/>
            </a:defPPr>
          </a:lstStyle>
          <a:p>
            <a:pPr rtl="0"/>
            <a:r>
              <a:rPr lang="fr-FR" b="1" noProof="1"/>
              <a:t>Conséquence :</a:t>
            </a:r>
          </a:p>
          <a:p>
            <a:pPr lvl="1"/>
            <a:r>
              <a:rPr lang="fr-FR" noProof="1"/>
              <a:t>Rupture de service pour de nombreux sites (</a:t>
            </a:r>
            <a:r>
              <a:rPr lang="fr-FR" dirty="0"/>
              <a:t>US-EAST-1 en grande partie down)</a:t>
            </a:r>
            <a:endParaRPr lang="fr-FR" noProof="1"/>
          </a:p>
          <a:p>
            <a:pPr lvl="1"/>
            <a:r>
              <a:rPr lang="en-US" noProof="1"/>
              <a:t>Les compagnies du S&amp;P 500 perdent un total estimé de </a:t>
            </a:r>
            <a:r>
              <a:rPr lang="en-US" b="1" noProof="1"/>
              <a:t>150 millions </a:t>
            </a:r>
            <a:r>
              <a:rPr lang="en-US" noProof="1"/>
              <a:t>$USD</a:t>
            </a:r>
            <a:endParaRPr lang="fr-FR" noProof="1"/>
          </a:p>
          <a:p>
            <a:pPr lvl="1"/>
            <a:endParaRPr lang="fr-FR" noProof="1"/>
          </a:p>
          <a:p>
            <a:pPr rtl="0"/>
            <a:r>
              <a:rPr lang="fr-FR" b="1" noProof="1"/>
              <a:t>Leçon :</a:t>
            </a:r>
          </a:p>
          <a:p>
            <a:pPr lvl="1"/>
            <a:r>
              <a:rPr lang="fr-FR" noProof="1"/>
              <a:t>Mise en place de garde-fous pour erreurs humaines</a:t>
            </a:r>
          </a:p>
          <a:p>
            <a:pPr lvl="1"/>
            <a:r>
              <a:rPr lang="fr-FR" noProof="1"/>
              <a:t>Vérification des commandes critiques</a:t>
            </a:r>
          </a:p>
        </p:txBody>
      </p:sp>
      <p:sp>
        <p:nvSpPr>
          <p:cNvPr id="5" name="Espace réservé du numéro de diapositive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rtlCol="0"/>
          <a:lstStyle>
            <a:defPPr>
              <a:defRPr lang="fr-FR"/>
            </a:defPPr>
          </a:lstStyle>
          <a:p>
            <a:pPr rtl="0"/>
            <a:fld id="{B5CEABB6-07DC-46E8-9B57-56EC44A396E5}" type="slidenum">
              <a:rPr lang="fr-FR" smtClean="0"/>
              <a:pPr rtl="0"/>
              <a:t>8</a:t>
            </a:fld>
            <a:endParaRPr lang="fr-FR" dirty="0"/>
          </a:p>
        </p:txBody>
      </p:sp>
      <p:sp>
        <p:nvSpPr>
          <p:cNvPr id="9" name="ZoneTexte 8">
            <a:extLst>
              <a:ext uri="{FF2B5EF4-FFF2-40B4-BE49-F238E27FC236}">
                <a16:creationId xmlns:a16="http://schemas.microsoft.com/office/drawing/2014/main" id="{7157CF1C-C0BE-9B36-5AEC-FFACB1BC229D}"/>
              </a:ext>
            </a:extLst>
          </p:cNvPr>
          <p:cNvSpPr txBox="1"/>
          <p:nvPr/>
        </p:nvSpPr>
        <p:spPr>
          <a:xfrm>
            <a:off x="6971167" y="3645656"/>
            <a:ext cx="4807835" cy="261610"/>
          </a:xfrm>
          <a:prstGeom prst="rect">
            <a:avLst/>
          </a:prstGeom>
          <a:noFill/>
        </p:spPr>
        <p:txBody>
          <a:bodyPr wrap="square" rtlCol="0">
            <a:spAutoFit/>
          </a:bodyPr>
          <a:lstStyle/>
          <a:p>
            <a:r>
              <a:rPr lang="fr-FR" sz="1100" dirty="0"/>
              <a:t>Probablement quelqu’un de viré</a:t>
            </a:r>
          </a:p>
        </p:txBody>
      </p:sp>
    </p:spTree>
    <p:extLst>
      <p:ext uri="{BB962C8B-B14F-4D97-AF65-F5344CB8AC3E}">
        <p14:creationId xmlns:p14="http://schemas.microsoft.com/office/powerpoint/2010/main" val="4304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500"/>
                                        <p:tgtEl>
                                          <p:spTgt spid="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par>
                          <p:cTn id="36" fill="hold">
                            <p:stCondLst>
                              <p:cond delay="500"/>
                            </p:stCondLst>
                            <p:childTnLst>
                              <p:par>
                                <p:cTn id="37" presetID="10" presetClass="entr" presetSubtype="0" fill="hold" grpId="0" nodeType="afterEffect">
                                  <p:stCondLst>
                                    <p:cond delay="20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36FD5F-786B-1974-5F47-94CA02CFA6E5}"/>
              </a:ext>
            </a:extLst>
          </p:cNvPr>
          <p:cNvSpPr>
            <a:spLocks noGrp="1"/>
          </p:cNvSpPr>
          <p:nvPr>
            <p:ph type="title"/>
          </p:nvPr>
        </p:nvSpPr>
        <p:spPr>
          <a:xfrm>
            <a:off x="1385180" y="1447448"/>
            <a:ext cx="5181600" cy="3368819"/>
          </a:xfrm>
        </p:spPr>
        <p:txBody>
          <a:bodyPr rtlCol="0"/>
          <a:lstStyle>
            <a:defPPr>
              <a:defRPr lang="fr-FR"/>
            </a:defPPr>
          </a:lstStyle>
          <a:p>
            <a:pPr algn="ctr" rtl="0"/>
            <a:r>
              <a:rPr lang="fr-FR" dirty="0"/>
              <a:t>Oh boy le prochain c’est un gouvernement</a:t>
            </a:r>
          </a:p>
        </p:txBody>
      </p:sp>
      <p:pic>
        <p:nvPicPr>
          <p:cNvPr id="9" name="Espace réservé pour une image  8" descr="Une image contenant personne, Visage humain, homme, habits&#10;&#10;Description générée automatiquement">
            <a:extLst>
              <a:ext uri="{FF2B5EF4-FFF2-40B4-BE49-F238E27FC236}">
                <a16:creationId xmlns:a16="http://schemas.microsoft.com/office/drawing/2014/main" id="{C51D7A5E-16D1-9D10-E17D-F1129A3C8576}"/>
              </a:ext>
            </a:extLst>
          </p:cNvPr>
          <p:cNvPicPr>
            <a:picLocks noGrp="1" noChangeAspect="1"/>
          </p:cNvPicPr>
          <p:nvPr>
            <p:ph type="pic" sz="quarter" idx="10"/>
          </p:nvPr>
        </p:nvPicPr>
        <p:blipFill>
          <a:blip r:embed="rId3"/>
          <a:srcRect l="20304" r="20304"/>
          <a:stretch>
            <a:fillRect/>
          </a:stretch>
        </p:blipFill>
        <p:spPr/>
      </p:pic>
      <p:sp>
        <p:nvSpPr>
          <p:cNvPr id="10" name="ZoneTexte 9">
            <a:extLst>
              <a:ext uri="{FF2B5EF4-FFF2-40B4-BE49-F238E27FC236}">
                <a16:creationId xmlns:a16="http://schemas.microsoft.com/office/drawing/2014/main" id="{BE13D4F9-4EC9-8DCC-B6F8-75DEDEA3B3FF}"/>
              </a:ext>
            </a:extLst>
          </p:cNvPr>
          <p:cNvSpPr txBox="1"/>
          <p:nvPr/>
        </p:nvSpPr>
        <p:spPr>
          <a:xfrm>
            <a:off x="8896350" y="5725864"/>
            <a:ext cx="2990850" cy="369332"/>
          </a:xfrm>
          <a:prstGeom prst="rect">
            <a:avLst/>
          </a:prstGeom>
          <a:noFill/>
        </p:spPr>
        <p:txBody>
          <a:bodyPr wrap="square" rtlCol="0">
            <a:spAutoFit/>
          </a:bodyPr>
          <a:lstStyle/>
          <a:p>
            <a:r>
              <a:rPr lang="fr-FR" dirty="0"/>
              <a:t>I f****** love stock photos</a:t>
            </a:r>
          </a:p>
        </p:txBody>
      </p:sp>
      <p:sp>
        <p:nvSpPr>
          <p:cNvPr id="11" name="ZoneTexte 10">
            <a:extLst>
              <a:ext uri="{FF2B5EF4-FFF2-40B4-BE49-F238E27FC236}">
                <a16:creationId xmlns:a16="http://schemas.microsoft.com/office/drawing/2014/main" id="{926EA33B-C401-7EEA-7842-D22ED392A101}"/>
              </a:ext>
            </a:extLst>
          </p:cNvPr>
          <p:cNvSpPr txBox="1"/>
          <p:nvPr/>
        </p:nvSpPr>
        <p:spPr>
          <a:xfrm>
            <a:off x="9029700" y="6025859"/>
            <a:ext cx="3162300" cy="276999"/>
          </a:xfrm>
          <a:prstGeom prst="rect">
            <a:avLst/>
          </a:prstGeom>
          <a:noFill/>
        </p:spPr>
        <p:txBody>
          <a:bodyPr wrap="square" rtlCol="0">
            <a:spAutoFit/>
          </a:bodyPr>
          <a:lstStyle/>
          <a:p>
            <a:r>
              <a:rPr lang="fr-FR" sz="1200" i="1" dirty="0"/>
              <a:t>(and weird </a:t>
            </a:r>
            <a:r>
              <a:rPr lang="fr-FR" sz="1200" i="1" dirty="0" err="1"/>
              <a:t>powerpoint</a:t>
            </a:r>
            <a:r>
              <a:rPr lang="fr-FR" sz="1200" i="1" dirty="0"/>
              <a:t> animations)</a:t>
            </a:r>
          </a:p>
        </p:txBody>
      </p:sp>
    </p:spTree>
    <p:extLst>
      <p:ext uri="{BB962C8B-B14F-4D97-AF65-F5344CB8AC3E}">
        <p14:creationId xmlns:p14="http://schemas.microsoft.com/office/powerpoint/2010/main" val="429374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1000"/>
                            </p:stCondLst>
                            <p:childTnLst>
                              <p:par>
                                <p:cTn id="11" presetID="26" presetClass="entr" presetSubtype="0" fill="hold" grpId="0" nodeType="after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80">
                                          <p:stCondLst>
                                            <p:cond delay="0"/>
                                          </p:stCondLst>
                                        </p:cTn>
                                        <p:tgtEl>
                                          <p:spTgt spid="11"/>
                                        </p:tgtEl>
                                      </p:cBhvr>
                                    </p:animEffect>
                                    <p:anim calcmode="lin" valueType="num">
                                      <p:cBhvr>
                                        <p:cTn id="1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9" dur="26">
                                          <p:stCondLst>
                                            <p:cond delay="650"/>
                                          </p:stCondLst>
                                        </p:cTn>
                                        <p:tgtEl>
                                          <p:spTgt spid="11"/>
                                        </p:tgtEl>
                                      </p:cBhvr>
                                      <p:to x="100000" y="60000"/>
                                    </p:animScale>
                                    <p:animScale>
                                      <p:cBhvr>
                                        <p:cTn id="20" dur="166" decel="50000">
                                          <p:stCondLst>
                                            <p:cond delay="676"/>
                                          </p:stCondLst>
                                        </p:cTn>
                                        <p:tgtEl>
                                          <p:spTgt spid="11"/>
                                        </p:tgtEl>
                                      </p:cBhvr>
                                      <p:to x="100000" y="100000"/>
                                    </p:animScale>
                                    <p:animScale>
                                      <p:cBhvr>
                                        <p:cTn id="21" dur="26">
                                          <p:stCondLst>
                                            <p:cond delay="1312"/>
                                          </p:stCondLst>
                                        </p:cTn>
                                        <p:tgtEl>
                                          <p:spTgt spid="11"/>
                                        </p:tgtEl>
                                      </p:cBhvr>
                                      <p:to x="100000" y="80000"/>
                                    </p:animScale>
                                    <p:animScale>
                                      <p:cBhvr>
                                        <p:cTn id="22" dur="166" decel="50000">
                                          <p:stCondLst>
                                            <p:cond delay="1338"/>
                                          </p:stCondLst>
                                        </p:cTn>
                                        <p:tgtEl>
                                          <p:spTgt spid="11"/>
                                        </p:tgtEl>
                                      </p:cBhvr>
                                      <p:to x="100000" y="100000"/>
                                    </p:animScale>
                                    <p:animScale>
                                      <p:cBhvr>
                                        <p:cTn id="23" dur="26">
                                          <p:stCondLst>
                                            <p:cond delay="1642"/>
                                          </p:stCondLst>
                                        </p:cTn>
                                        <p:tgtEl>
                                          <p:spTgt spid="11"/>
                                        </p:tgtEl>
                                      </p:cBhvr>
                                      <p:to x="100000" y="90000"/>
                                    </p:animScale>
                                    <p:animScale>
                                      <p:cBhvr>
                                        <p:cTn id="24" dur="166" decel="50000">
                                          <p:stCondLst>
                                            <p:cond delay="1668"/>
                                          </p:stCondLst>
                                        </p:cTn>
                                        <p:tgtEl>
                                          <p:spTgt spid="11"/>
                                        </p:tgtEl>
                                      </p:cBhvr>
                                      <p:to x="100000" y="100000"/>
                                    </p:animScale>
                                    <p:animScale>
                                      <p:cBhvr>
                                        <p:cTn id="25" dur="26">
                                          <p:stCondLst>
                                            <p:cond delay="1808"/>
                                          </p:stCondLst>
                                        </p:cTn>
                                        <p:tgtEl>
                                          <p:spTgt spid="11"/>
                                        </p:tgtEl>
                                      </p:cBhvr>
                                      <p:to x="100000" y="95000"/>
                                    </p:animScale>
                                    <p:animScale>
                                      <p:cBhvr>
                                        <p:cTn id="2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Personnalisé">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1_TF22318419_Win32" id="{28D935AA-0A2C-4633-A814-9D9F4C5AAF35}" vid="{B5778CF2-5BA9-4289-8915-E2FC3EB9B2F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20213a5-5e54-4dd9-ae14-e29ded93ff4c" xsi:nil="true"/>
    <_activity xmlns="520213a5-5e54-4dd9-ae14-e29ded93ff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2F8291F7725648AA31D9058B5DD692" ma:contentTypeVersion="10" ma:contentTypeDescription="Crée un document." ma:contentTypeScope="" ma:versionID="169b8766ce1f6c3b406b588fb3b03a4d">
  <xsd:schema xmlns:xsd="http://www.w3.org/2001/XMLSchema" xmlns:xs="http://www.w3.org/2001/XMLSchema" xmlns:p="http://schemas.microsoft.com/office/2006/metadata/properties" xmlns:ns3="520213a5-5e54-4dd9-ae14-e29ded93ff4c" xmlns:ns4="4080b495-d8bd-4b7a-bf55-1ca32f7d011a" targetNamespace="http://schemas.microsoft.com/office/2006/metadata/properties" ma:root="true" ma:fieldsID="a77ccae400be7c5967a3b44842c56a5e" ns3:_="" ns4:_="">
    <xsd:import namespace="520213a5-5e54-4dd9-ae14-e29ded93ff4c"/>
    <xsd:import namespace="4080b495-d8bd-4b7a-bf55-1ca32f7d011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0213a5-5e54-4dd9-ae14-e29ded93ff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80b495-d8bd-4b7a-bf55-1ca32f7d011a"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SharingHintHash" ma:index="16"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purl.org/dc/terms/"/>
    <ds:schemaRef ds:uri="http://www.w3.org/XML/1998/namespace"/>
    <ds:schemaRef ds:uri="http://purl.org/dc/dcmitype/"/>
    <ds:schemaRef ds:uri="http://schemas.microsoft.com/office/infopath/2007/PartnerControls"/>
    <ds:schemaRef ds:uri="http://schemas.microsoft.com/office/2006/documentManagement/types"/>
    <ds:schemaRef ds:uri="4080b495-d8bd-4b7a-bf55-1ca32f7d011a"/>
    <ds:schemaRef ds:uri="http://schemas.openxmlformats.org/package/2006/metadata/core-properties"/>
    <ds:schemaRef ds:uri="520213a5-5e54-4dd9-ae14-e29ded93ff4c"/>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24DF17A5-B716-4DF1-B55E-9BB31F71B0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0213a5-5e54-4dd9-ae14-e29ded93ff4c"/>
    <ds:schemaRef ds:uri="4080b495-d8bd-4b7a-bf55-1ca32f7d01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Argumentaire de vente épuré</Template>
  <TotalTime>4130</TotalTime>
  <Words>1072</Words>
  <Application>Microsoft Office PowerPoint</Application>
  <PresentationFormat>Grand écran</PresentationFormat>
  <Paragraphs>157</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Calibri</vt:lpstr>
      <vt:lpstr>Comic Sans MS</vt:lpstr>
      <vt:lpstr>ReithSans</vt:lpstr>
      <vt:lpstr>Tenorite</vt:lpstr>
      <vt:lpstr>Personnalisé</vt:lpstr>
      <vt:lpstr>Les meilleurs échecs de tests en entreprise</vt:lpstr>
      <vt:lpstr>« In the world of software, if something can go wrong, eventually it will — and often, in the most spectacular way possible.»</vt:lpstr>
      <vt:lpstr>Premier exemple: Knight Capital</vt:lpstr>
      <vt:lpstr>Knight Capital: le topo </vt:lpstr>
      <vt:lpstr>Deuxième exemple: La NASA</vt:lpstr>
      <vt:lpstr>Satellite go brrr </vt:lpstr>
      <vt:lpstr>Troisième exemple: AWS</vt:lpstr>
      <vt:lpstr>Panne Amazon Web Services (AWS)</vt:lpstr>
      <vt:lpstr>Oh boy le prochain c’est un gouvernement</vt:lpstr>
      <vt:lpstr>Quatrième exemple: Hawaii et les missiles</vt:lpstr>
      <vt:lpstr>Missile maybe go brrr?      </vt:lpstr>
      <vt:lpstr>Code simple qui aurait évité le probleme:     </vt:lpstr>
      <vt:lpstr>Linux was right/Linux avait raison</vt:lpstr>
      <vt:lpstr>Cinquieme exemple: Windows update 1809</vt:lpstr>
      <vt:lpstr>Conclusion/leçons à tirer:</vt:lpstr>
      <vt:lpstr>Merci</vt:lpstr>
      <vt:lpstr>Bonus! (semi dans le thème)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Boulesteix</dc:creator>
  <cp:lastModifiedBy>Paul Boulesteix</cp:lastModifiedBy>
  <cp:revision>48</cp:revision>
  <dcterms:created xsi:type="dcterms:W3CDTF">2024-11-10T16:25:44Z</dcterms:created>
  <dcterms:modified xsi:type="dcterms:W3CDTF">2024-11-14T02:45:34Z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0x0101004B2F8291F7725648AA31D9058B5DD692</vt:lpwstr>
  </property>
</Properties>
</file>